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77" r:id="rId3"/>
    <p:sldId id="259" r:id="rId4"/>
    <p:sldId id="306" r:id="rId5"/>
    <p:sldId id="260" r:id="rId6"/>
    <p:sldId id="319" r:id="rId7"/>
    <p:sldId id="311" r:id="rId8"/>
    <p:sldId id="307" r:id="rId9"/>
    <p:sldId id="309" r:id="rId10"/>
    <p:sldId id="328" r:id="rId11"/>
    <p:sldId id="310" r:id="rId12"/>
    <p:sldId id="303" r:id="rId13"/>
    <p:sldId id="312" r:id="rId14"/>
    <p:sldId id="330" r:id="rId15"/>
    <p:sldId id="321" r:id="rId16"/>
    <p:sldId id="331" r:id="rId17"/>
    <p:sldId id="304" r:id="rId18"/>
    <p:sldId id="305" r:id="rId19"/>
    <p:sldId id="314" r:id="rId20"/>
    <p:sldId id="325" r:id="rId21"/>
    <p:sldId id="317" r:id="rId22"/>
    <p:sldId id="322" r:id="rId23"/>
    <p:sldId id="332" r:id="rId24"/>
    <p:sldId id="324" r:id="rId25"/>
    <p:sldId id="326" r:id="rId26"/>
    <p:sldId id="318" r:id="rId27"/>
    <p:sldId id="320" r:id="rId28"/>
    <p:sldId id="315" r:id="rId29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A9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99"/>
    <p:restoredTop sz="93739"/>
  </p:normalViewPr>
  <p:slideViewPr>
    <p:cSldViewPr showGuides="1">
      <p:cViewPr varScale="1">
        <p:scale>
          <a:sx n="97" d="100"/>
          <a:sy n="97" d="100"/>
        </p:scale>
        <p:origin x="216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124881-B92B-4932-80A0-F6F4D34E2FC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2023/10/7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7EC2B9-8FB5-4561-A18C-9906D6346CA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2023/10/7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 idx="3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4971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0457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6862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 idx="3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题目</a:t>
            </a:r>
          </a:p>
        </p:txBody>
      </p:sp>
    </p:spTree>
    <p:extLst>
      <p:ext uri="{BB962C8B-B14F-4D97-AF65-F5344CB8AC3E}">
        <p14:creationId xmlns:p14="http://schemas.microsoft.com/office/powerpoint/2010/main" val="242979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05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05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defTabSz="685800" rtl="0" eaLnBrk="0" fontAlgn="base" hangingPunct="0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rtl="0" eaLnBrk="0" fontAlgn="base" hangingPunct="0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rtl="0" eaLnBrk="0" fontAlgn="base" hangingPunct="0">
        <a:spcBef>
          <a:spcPct val="15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rtl="0" eaLnBrk="0" fontAlgn="base" hangingPunct="0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rtl="0" eaLnBrk="0" fontAlgn="base" hangingPunct="0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05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05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defTabSz="685800" rtl="0" eaLnBrk="0" fontAlgn="base" hangingPunct="0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rtl="0" eaLnBrk="0" fontAlgn="base" hangingPunct="0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rtl="0" eaLnBrk="0" fontAlgn="base" hangingPunct="0">
        <a:spcBef>
          <a:spcPct val="15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rtl="0" eaLnBrk="0" fontAlgn="base" hangingPunct="0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rtl="0" eaLnBrk="0" fontAlgn="base" hangingPunct="0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图片 1" descr="img_v2_3b4d54cf-2cce-4d3d-b52e-eddd298d12d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2616" y="-313603"/>
            <a:ext cx="3821173" cy="214897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Rectangle 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03" name="Rectangle 2"/>
          <p:cNvSpPr/>
          <p:nvPr/>
        </p:nvSpPr>
        <p:spPr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04" name="Rectangle 3"/>
          <p:cNvSpPr/>
          <p:nvPr/>
        </p:nvSpPr>
        <p:spPr>
          <a:xfrm>
            <a:off x="304800" y="3048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49646" y="3169300"/>
            <a:ext cx="60870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Zheng Liu, </a:t>
            </a:r>
            <a:r>
              <a:rPr lang="en-US" altLang="zh-CN" sz="1600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Mengzhen</a:t>
            </a:r>
            <a:r>
              <a:rPr lang="en-US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Hu, </a:t>
            </a:r>
            <a:r>
              <a:rPr lang="en-US" altLang="zh-CN" sz="1600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Yuanrui</a:t>
            </a:r>
            <a:r>
              <a:rPr lang="en-US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Zheng, </a:t>
            </a:r>
            <a:r>
              <a:rPr lang="en-US" altLang="zh-CN" sz="1600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Sui, </a:t>
            </a:r>
            <a:r>
              <a:rPr lang="en-US" altLang="zh-CN" sz="1600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-US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-Peng Hu*</a:t>
            </a:r>
            <a:endParaRPr lang="zh-CN" altLang="en-US" sz="16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670332" y="203826"/>
            <a:ext cx="1401051" cy="34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2023.10.15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F431AF2D-8292-3F61-350E-6305F5C488DA}"/>
              </a:ext>
            </a:extLst>
          </p:cNvPr>
          <p:cNvSpPr txBox="1"/>
          <p:nvPr/>
        </p:nvSpPr>
        <p:spPr>
          <a:xfrm>
            <a:off x="685463" y="1476868"/>
            <a:ext cx="79909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Assessment of the Self Perceptual Matching Task as a Measurement of the</a:t>
            </a:r>
            <a:r>
              <a:rPr lang="zh-CN" altLang="en-US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Self-Prioritization Effect</a:t>
            </a:r>
          </a:p>
          <a:p>
            <a:pPr algn="ctr"/>
            <a:endParaRPr lang="en-US" altLang="zh-CN" sz="32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C82C8-D7F2-C5D3-2680-8348F02D85B2}"/>
              </a:ext>
            </a:extLst>
          </p:cNvPr>
          <p:cNvGrpSpPr/>
          <p:nvPr/>
        </p:nvGrpSpPr>
        <p:grpSpPr>
          <a:xfrm>
            <a:off x="827584" y="4083918"/>
            <a:ext cx="7200800" cy="724293"/>
            <a:chOff x="827584" y="4299942"/>
            <a:chExt cx="7200800" cy="724293"/>
          </a:xfrm>
        </p:grpSpPr>
        <p:pic>
          <p:nvPicPr>
            <p:cNvPr id="4098" name="图片 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584" y="4493607"/>
              <a:ext cx="2264151" cy="526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E8189-27F1-D3C6-5C32-9E08424B7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3303" b="21365"/>
            <a:stretch/>
          </p:blipFill>
          <p:spPr>
            <a:xfrm>
              <a:off x="6444208" y="4299942"/>
              <a:ext cx="1584176" cy="7242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2F5DC-75EF-2B50-82B0-A48B437B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7864" y="4559953"/>
              <a:ext cx="2890599" cy="41531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11560" y="339502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CN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</a:t>
            </a:r>
            <a:r>
              <a:rPr lang="zh-CN" altLang="en-US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Current Study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85DF2-EB7E-6532-1AD2-989283A142C7}"/>
              </a:ext>
            </a:extLst>
          </p:cNvPr>
          <p:cNvSpPr txBox="1"/>
          <p:nvPr/>
        </p:nvSpPr>
        <p:spPr>
          <a:xfrm>
            <a:off x="611560" y="1103141"/>
            <a:ext cx="72227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06699"/>
                </a:solidFill>
                <a:latin typeface="Times New Roman" panose="02020603050405020304" pitchFamily="18" charset="0"/>
              </a:rPr>
              <a:t>Research Questions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way of quantifying SPE is the most reliable one(s)?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RT, ACC, </a:t>
            </a:r>
            <a:r>
              <a:rPr lang="en-GB" altLang="zh-CN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d′, </a:t>
            </a:r>
            <a:r>
              <a:rPr lang="el-GR" altLang="zh-CN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η, </a:t>
            </a:r>
            <a:r>
              <a:rPr lang="en-GB" altLang="zh-CN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v, z </a:t>
            </a:r>
            <a:r>
              <a:rPr lang="en-GB" altLang="zh-CN" sz="2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“Close other”, “Stranger”, “Celebrity”, and “Non-person”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SPE measured by SPMT suitable for assessing individual differences? </a:t>
            </a:r>
            <a:endParaRPr lang="en-GB" dirty="0">
              <a:solidFill>
                <a:srgbClr val="0A999E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3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EAC32-46EB-63AE-8BF8-98C8B7033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69" y="1464595"/>
            <a:ext cx="5363748" cy="3254819"/>
          </a:xfrm>
          <a:prstGeom prst="rect">
            <a:avLst/>
          </a:prstGeom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1494865"/>
            <a:ext cx="48245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plans for this study were preregistered on OSF (https://</a:t>
            </a:r>
            <a:r>
              <a:rPr lang="en-GB" dirty="0" err="1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osf.io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/pcv3u/).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4D55E-845E-119E-4EAE-C86CE3F4C00A}"/>
              </a:ext>
            </a:extLst>
          </p:cNvPr>
          <p:cNvSpPr txBox="1"/>
          <p:nvPr/>
        </p:nvSpPr>
        <p:spPr>
          <a:xfrm>
            <a:off x="4743780" y="4719414"/>
            <a:ext cx="309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A999E"/>
                </a:solidFill>
                <a:effectLst/>
                <a:latin typeface="Times" pitchFamily="2" charset="0"/>
              </a:rPr>
              <a:t>Roadmap of the current study </a:t>
            </a:r>
            <a:endParaRPr lang="en-GB" dirty="0">
              <a:solidFill>
                <a:srgbClr val="0A999E"/>
              </a:solidFill>
              <a:latin typeface="Times" pitchFamily="2" charset="0"/>
            </a:endParaRPr>
          </a:p>
          <a:p>
            <a:endParaRPr lang="en-CN" dirty="0">
              <a:solidFill>
                <a:srgbClr val="0A999E"/>
              </a:solidFill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A3BDC-44DA-C51B-1C2A-32AB9B96E39A}"/>
              </a:ext>
            </a:extLst>
          </p:cNvPr>
          <p:cNvSpPr txBox="1"/>
          <p:nvPr/>
        </p:nvSpPr>
        <p:spPr>
          <a:xfrm>
            <a:off x="616900" y="883119"/>
            <a:ext cx="8203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</a:t>
            </a:r>
            <a:r>
              <a:rPr lang="en-GB" dirty="0" err="1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 independent datasets (N = 805) from 9 papers and 2 unpublished projects that employees SPMT. </a:t>
            </a:r>
          </a:p>
        </p:txBody>
      </p:sp>
    </p:spTree>
    <p:extLst>
      <p:ext uri="{BB962C8B-B14F-4D97-AF65-F5344CB8AC3E}">
        <p14:creationId xmlns:p14="http://schemas.microsoft.com/office/powerpoint/2010/main" val="2029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Analysis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953336"/>
            <a:ext cx="8208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Indicators and SPE Measures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C61B919-C29F-0F3D-BEE0-FAEF87214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3888" y="-1563938"/>
            <a:ext cx="2304256" cy="8344538"/>
          </a:xfrm>
          <a:prstGeom prst="rect">
            <a:avLst/>
          </a:prstGeom>
        </p:spPr>
      </p:pic>
      <p:pic>
        <p:nvPicPr>
          <p:cNvPr id="5" name="图片 1" descr="img_v2_3b4d54cf-2cce-4d3d-b52e-eddd298d12dg">
            <a:extLst>
              <a:ext uri="{FF2B5EF4-FFF2-40B4-BE49-F238E27FC236}">
                <a16:creationId xmlns:a16="http://schemas.microsoft.com/office/drawing/2014/main" id="{CE89A17A-C014-69E0-3C42-9CFC258D8F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4738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Analysis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1" descr="img_v2_3b4d54cf-2cce-4d3d-b52e-eddd298d12dg">
            <a:extLst>
              <a:ext uri="{FF2B5EF4-FFF2-40B4-BE49-F238E27FC236}">
                <a16:creationId xmlns:a16="http://schemas.microsoft.com/office/drawing/2014/main" id="{CE89A17A-C014-69E0-3C42-9CFC258D8F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63A0A8-1EE6-33B5-071C-97CA0E4ECC40}"/>
              </a:ext>
            </a:extLst>
          </p:cNvPr>
          <p:cNvSpPr txBox="1"/>
          <p:nvPr/>
        </p:nvSpPr>
        <p:spPr>
          <a:xfrm>
            <a:off x="539552" y="848263"/>
            <a:ext cx="7776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altLang="zh-CN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Robustness of SPE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Meta-analytical assessments</a:t>
            </a:r>
            <a:r>
              <a:rPr lang="zh-CN" altLang="en-US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effects model. </a:t>
            </a:r>
            <a:endParaRPr lang="en-GB" altLang="zh-CN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11647A-A7E7-7ACD-13FA-1808C67221C0}"/>
              </a:ext>
            </a:extLst>
          </p:cNvPr>
          <p:cNvSpPr txBox="1"/>
          <p:nvPr/>
        </p:nvSpPr>
        <p:spPr>
          <a:xfrm>
            <a:off x="1043608" y="2571750"/>
            <a:ext cx="1786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Hedges’ </a:t>
            </a:r>
            <a:r>
              <a:rPr lang="en-US" altLang="zh-CN" sz="1800" i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- &lt;Baseline&gt;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18A776-E5CF-6DEC-EC8C-D4840AB6FE78}"/>
              </a:ext>
            </a:extLst>
          </p:cNvPr>
          <p:cNvSpPr txBox="1"/>
          <p:nvPr/>
        </p:nvSpPr>
        <p:spPr>
          <a:xfrm>
            <a:off x="3463584" y="1520661"/>
            <a:ext cx="24644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(RT),</a:t>
            </a:r>
          </a:p>
          <a:p>
            <a:r>
              <a:rPr lang="zh-CN" altLang="en-US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(ACC),</a:t>
            </a:r>
          </a:p>
          <a:p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Prime </a:t>
            </a:r>
            <a:r>
              <a:rPr lang="en-US" altLang="zh-CN" i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(d’)</a:t>
            </a: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n-US" altLang="zh-CN" i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DDM Drift Rate (</a:t>
            </a:r>
            <a:r>
              <a:rPr lang="en-US" altLang="zh-CN" i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endParaRPr lang="en-US" altLang="zh-CN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DDM Start Point (</a:t>
            </a:r>
            <a:r>
              <a:rPr lang="en-US" altLang="zh-CN" i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0E8873-9589-2124-572A-437B3E4A1C67}"/>
              </a:ext>
            </a:extLst>
          </p:cNvPr>
          <p:cNvGrpSpPr/>
          <p:nvPr/>
        </p:nvGrpSpPr>
        <p:grpSpPr>
          <a:xfrm>
            <a:off x="2829888" y="1640153"/>
            <a:ext cx="633696" cy="2848966"/>
            <a:chOff x="2829888" y="1640153"/>
            <a:chExt cx="633696" cy="2848966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2489890-40ED-BEAC-73EB-17756CE0779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829888" y="1640153"/>
              <a:ext cx="633696" cy="1254763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EF5B8B6-A873-14E0-BC40-5160F30A0BF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829888" y="2193605"/>
              <a:ext cx="633696" cy="701311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EBD46FA-E566-0BB1-675D-0856A535EDE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829888" y="2785105"/>
              <a:ext cx="633696" cy="109811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4350220-8861-6198-E1B9-B8AF95B894B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829888" y="2894916"/>
              <a:ext cx="633696" cy="464961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C6703BC-A220-0A2C-DE1F-A2948A0755D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829888" y="2894916"/>
              <a:ext cx="633696" cy="995385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BAE0AD3-552A-4D63-E650-C62C4AD1C6A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829888" y="2894916"/>
              <a:ext cx="633696" cy="1594203"/>
            </a:xfrm>
            <a:prstGeom prst="straightConnector1">
              <a:avLst/>
            </a:prstGeom>
            <a:ln w="38100">
              <a:solidFill>
                <a:srgbClr val="0CA0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572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Reliability of SPE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883339"/>
            <a:ext cx="84066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Split-half Reliability 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the coefficients based on the trial numbers of each study since the number of trials typically significantly influences the reliability of cognitive tasks (</a:t>
            </a:r>
            <a:r>
              <a:rPr lang="en-GB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Kucina</a:t>
            </a: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2023). </a:t>
            </a: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EE11F3-A347-4C47-A82C-ED67FFF85841}"/>
              </a:ext>
            </a:extLst>
          </p:cNvPr>
          <p:cNvGrpSpPr/>
          <p:nvPr/>
        </p:nvGrpSpPr>
        <p:grpSpPr>
          <a:xfrm>
            <a:off x="4474843" y="1252054"/>
            <a:ext cx="3374135" cy="2401767"/>
            <a:chOff x="3977399" y="1220993"/>
            <a:chExt cx="3374135" cy="2401767"/>
          </a:xfrm>
        </p:grpSpPr>
        <p:grpSp>
          <p:nvGrpSpPr>
            <p:cNvPr id="19" name="组合 2">
              <a:extLst>
                <a:ext uri="{FF2B5EF4-FFF2-40B4-BE49-F238E27FC236}">
                  <a16:creationId xmlns:a16="http://schemas.microsoft.com/office/drawing/2014/main" id="{FEB26861-7B1E-5D4F-81FF-8C89B5BDD777}"/>
                </a:ext>
              </a:extLst>
            </p:cNvPr>
            <p:cNvGrpSpPr/>
            <p:nvPr/>
          </p:nvGrpSpPr>
          <p:grpSpPr>
            <a:xfrm>
              <a:off x="4496127" y="1220993"/>
              <a:ext cx="2354182" cy="1456728"/>
              <a:chOff x="1226752" y="1702911"/>
              <a:chExt cx="2354182" cy="1456728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FCAAA8A3-BD29-904B-B4E9-FFADEA3DD6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085976" y="1702911"/>
                <a:ext cx="704438" cy="913060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21" name="直接箭头连接符 10">
                <a:extLst>
                  <a:ext uri="{FF2B5EF4-FFF2-40B4-BE49-F238E27FC236}">
                    <a16:creationId xmlns:a16="http://schemas.microsoft.com/office/drawing/2014/main" id="{ECE4225F-772C-F44A-A8CC-55A7A2B0A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6752" y="2647950"/>
                <a:ext cx="859224" cy="511689"/>
              </a:xfrm>
              <a:prstGeom prst="straightConnector1">
                <a:avLst/>
              </a:prstGeom>
              <a:ln w="28575">
                <a:solidFill>
                  <a:srgbClr val="0CA0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11">
                <a:extLst>
                  <a:ext uri="{FF2B5EF4-FFF2-40B4-BE49-F238E27FC236}">
                    <a16:creationId xmlns:a16="http://schemas.microsoft.com/office/drawing/2014/main" id="{0BFA5B12-E12C-7C4E-AF94-26BB6F7DA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150" y="2647950"/>
                <a:ext cx="856784" cy="511689"/>
              </a:xfrm>
              <a:prstGeom prst="straightConnector1">
                <a:avLst/>
              </a:prstGeom>
              <a:ln w="28575">
                <a:solidFill>
                  <a:srgbClr val="0CA0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箭头: 上下 12">
              <a:extLst>
                <a:ext uri="{FF2B5EF4-FFF2-40B4-BE49-F238E27FC236}">
                  <a16:creationId xmlns:a16="http://schemas.microsoft.com/office/drawing/2014/main" id="{749809C2-1DD8-F249-A694-DBB1DCC09172}"/>
                </a:ext>
              </a:extLst>
            </p:cNvPr>
            <p:cNvSpPr/>
            <p:nvPr/>
          </p:nvSpPr>
          <p:spPr>
            <a:xfrm rot="16200000">
              <a:off x="5546865" y="2544441"/>
              <a:ext cx="235203" cy="1618355"/>
            </a:xfrm>
            <a:prstGeom prst="upDownArrow">
              <a:avLst/>
            </a:prstGeom>
            <a:solidFill>
              <a:srgbClr val="0CA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EF7C11-2946-B34D-951D-5D077E0439AF}"/>
                </a:ext>
              </a:extLst>
            </p:cNvPr>
            <p:cNvSpPr txBox="1"/>
            <p:nvPr/>
          </p:nvSpPr>
          <p:spPr>
            <a:xfrm>
              <a:off x="5027687" y="2637665"/>
              <a:ext cx="1359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Pearson Correlation Coefficients (</a:t>
              </a:r>
              <a:r>
                <a:rPr lang="en-GB" sz="1200" i="1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GB" sz="1200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5DE5520E-55AF-C54C-8FE1-3A91FA105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77399" y="2709700"/>
              <a:ext cx="704438" cy="9130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4374847C-F0E1-1E43-818E-481292A06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47096" y="2697939"/>
              <a:ext cx="704438" cy="9130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文本框 13">
            <a:extLst>
              <a:ext uri="{FF2B5EF4-FFF2-40B4-BE49-F238E27FC236}">
                <a16:creationId xmlns:a16="http://schemas.microsoft.com/office/drawing/2014/main" id="{C6A2FA0F-0BAF-C949-8CF2-3A601A4F944C}"/>
              </a:ext>
            </a:extLst>
          </p:cNvPr>
          <p:cNvSpPr txBox="1"/>
          <p:nvPr/>
        </p:nvSpPr>
        <p:spPr>
          <a:xfrm>
            <a:off x="890013" y="1252054"/>
            <a:ext cx="3013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Split-half Methods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First-Second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Odd-Even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Permuted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</a:p>
        </p:txBody>
      </p:sp>
    </p:spTree>
    <p:extLst>
      <p:ext uri="{BB962C8B-B14F-4D97-AF65-F5344CB8AC3E}">
        <p14:creationId xmlns:p14="http://schemas.microsoft.com/office/powerpoint/2010/main" val="256554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Reliability of SPE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801791"/>
            <a:ext cx="84066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Test-retest Reliability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Intraclass Correlation Coefficient, Two-way Random Effect Model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total variance in measurements that is attributed to between-subjects variability (individual differences) and within-subjects variability (variability due to repeated measurements)</a:t>
            </a:r>
            <a:r>
              <a:rPr lang="en-US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96E63BC-9B09-22FA-3549-F067FF57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64406"/>
            <a:ext cx="5091451" cy="699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ED08D-0E31-2750-C9BA-53A232060DA8}"/>
              </a:ext>
            </a:extLst>
          </p:cNvPr>
          <p:cNvSpPr txBox="1"/>
          <p:nvPr/>
        </p:nvSpPr>
        <p:spPr>
          <a:xfrm>
            <a:off x="827584" y="3291830"/>
            <a:ext cx="57606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MSBS: mean square between subjects</a:t>
            </a:r>
          </a:p>
          <a:p>
            <a:pPr lvl="1"/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MSE: mean square error</a:t>
            </a:r>
          </a:p>
          <a:p>
            <a:pPr lvl="1"/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MSBM: the mean square between measurements</a:t>
            </a:r>
          </a:p>
          <a:p>
            <a:pPr lvl="1"/>
            <a:r>
              <a:rPr lang="en-GB" sz="16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number of measurements</a:t>
            </a:r>
          </a:p>
          <a:p>
            <a:pPr lvl="1"/>
            <a:r>
              <a:rPr lang="en-GB" sz="16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number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246824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5BC3D-CF48-8153-5C82-E75B89E5A371}"/>
              </a:ext>
            </a:extLst>
          </p:cNvPr>
          <p:cNvSpPr txBox="1"/>
          <p:nvPr/>
        </p:nvSpPr>
        <p:spPr>
          <a:xfrm>
            <a:off x="395536" y="155072"/>
            <a:ext cx="1220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  <a:p>
            <a:endParaRPr lang="en-CN" sz="1600" dirty="0"/>
          </a:p>
        </p:txBody>
      </p:sp>
      <p:pic>
        <p:nvPicPr>
          <p:cNvPr id="9" name="Picture 8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7E20CB81-C6D5-0B61-B245-6F41FD99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/>
          <a:stretch/>
        </p:blipFill>
        <p:spPr>
          <a:xfrm>
            <a:off x="1187624" y="1839027"/>
            <a:ext cx="5832648" cy="3007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E51EEE-C7C8-40B6-F7E8-81F0AC95816C}"/>
              </a:ext>
            </a:extLst>
          </p:cNvPr>
          <p:cNvSpPr txBox="1"/>
          <p:nvPr/>
        </p:nvSpPr>
        <p:spPr>
          <a:xfrm>
            <a:off x="539552" y="699542"/>
            <a:ext cx="76443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Robustness of SPE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found that all measures of SPE, except the parameter z estimated from DDM, exhibited moderate to large effect sizes, indicating a robust and substantial experimental effect of SPE. 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6D310-DEE5-4D07-680B-E6A6487C208E}"/>
              </a:ext>
            </a:extLst>
          </p:cNvPr>
          <p:cNvSpPr txBox="1"/>
          <p:nvPr/>
        </p:nvSpPr>
        <p:spPr>
          <a:xfrm>
            <a:off x="323850" y="340430"/>
            <a:ext cx="4194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Split-half Reliability of SPMT </a:t>
            </a:r>
          </a:p>
          <a:p>
            <a:endParaRPr lang="en-CN" sz="1600" dirty="0"/>
          </a:p>
        </p:txBody>
      </p:sp>
      <p:pic>
        <p:nvPicPr>
          <p:cNvPr id="7" name="图片 13" descr="图示&#10;&#10;低可信度描述已自动生成">
            <a:extLst>
              <a:ext uri="{FF2B5EF4-FFF2-40B4-BE49-F238E27FC236}">
                <a16:creationId xmlns:a16="http://schemas.microsoft.com/office/drawing/2014/main" id="{67F62BEE-ABC1-69B6-8ECD-76B46059F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8" b="52011"/>
          <a:stretch/>
        </p:blipFill>
        <p:spPr>
          <a:xfrm>
            <a:off x="4115712" y="703261"/>
            <a:ext cx="4718637" cy="3736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9CAA1-6FDB-C44C-1766-52EB8A6D5065}"/>
              </a:ext>
            </a:extLst>
          </p:cNvPr>
          <p:cNvSpPr txBox="1"/>
          <p:nvPr/>
        </p:nvSpPr>
        <p:spPr>
          <a:xfrm>
            <a:off x="5624015" y="4426044"/>
            <a:ext cx="34412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 with Monte Carlo split-half Method</a:t>
            </a:r>
          </a:p>
        </p:txBody>
      </p: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24CFA4A2-1195-EC15-B3B7-7A801F8392F3}"/>
              </a:ext>
            </a:extLst>
          </p:cNvPr>
          <p:cNvCxnSpPr>
            <a:cxnSpLocks/>
          </p:cNvCxnSpPr>
          <p:nvPr/>
        </p:nvCxnSpPr>
        <p:spPr bwMode="auto">
          <a:xfrm>
            <a:off x="4115712" y="912688"/>
            <a:ext cx="0" cy="3774966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667FDA-B39F-3842-B8B5-79ECF13E0B1E}"/>
              </a:ext>
            </a:extLst>
          </p:cNvPr>
          <p:cNvSpPr txBox="1"/>
          <p:nvPr/>
        </p:nvSpPr>
        <p:spPr>
          <a:xfrm>
            <a:off x="356421" y="906904"/>
            <a:ext cx="363950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14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“Stranger” as Baseline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altLang="zh-CN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(RT)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.65, SE = .02, </a:t>
            </a: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.001,95%CI [.61, .70]);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l-GR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4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.64,SE = .03, </a:t>
            </a: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.001, 95%CI [.59, .69]);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GB" sz="14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14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“Close other” as Baseline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altLang="zh-CN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(RT) </a:t>
            </a:r>
            <a:endParaRPr lang="en-GB" sz="14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.58, SE = .02, </a:t>
            </a: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.001, 95%CI [.54, .63]);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altLang="zh-CN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l-GR" altLang="zh-CN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altLang="zh-CN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4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.57, SE = .02, </a:t>
            </a:r>
            <a:r>
              <a:rPr lang="en-GB" sz="14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.001, 95% CI [.52, . 62]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GB" sz="14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14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other SPE measures, the reliability is around 0.5 or lower, indicating poor reliability. </a:t>
            </a:r>
          </a:p>
        </p:txBody>
      </p:sp>
    </p:spTree>
    <p:extLst>
      <p:ext uri="{BB962C8B-B14F-4D97-AF65-F5344CB8AC3E}">
        <p14:creationId xmlns:p14="http://schemas.microsoft.com/office/powerpoint/2010/main" val="321178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6D310-DEE5-4D07-680B-E6A6487C208E}"/>
              </a:ext>
            </a:extLst>
          </p:cNvPr>
          <p:cNvSpPr txBox="1"/>
          <p:nvPr/>
        </p:nvSpPr>
        <p:spPr>
          <a:xfrm>
            <a:off x="485778" y="340430"/>
            <a:ext cx="4878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Test-retest Reliability of SPMT </a:t>
            </a:r>
          </a:p>
          <a:p>
            <a:endParaRPr lang="en-CN" sz="1600" dirty="0"/>
          </a:p>
        </p:txBody>
      </p:sp>
      <p:pic>
        <p:nvPicPr>
          <p:cNvPr id="2" name="图片 13" descr="图示&#10;&#10;低可信度描述已自动生成">
            <a:extLst>
              <a:ext uri="{FF2B5EF4-FFF2-40B4-BE49-F238E27FC236}">
                <a16:creationId xmlns:a16="http://schemas.microsoft.com/office/drawing/2014/main" id="{77176FDD-2153-0F80-046D-F55462D5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27953" y="915566"/>
            <a:ext cx="4859380" cy="3887504"/>
          </a:xfrm>
          <a:prstGeom prst="rect">
            <a:avLst/>
          </a:prstGeom>
        </p:spPr>
      </p:pic>
      <p:cxnSp>
        <p:nvCxnSpPr>
          <p:cNvPr id="7" name="直接连接符 12">
            <a:extLst>
              <a:ext uri="{FF2B5EF4-FFF2-40B4-BE49-F238E27FC236}">
                <a16:creationId xmlns:a16="http://schemas.microsoft.com/office/drawing/2014/main" id="{761774BA-F029-61C7-608E-A8E8898B282B}"/>
              </a:ext>
            </a:extLst>
          </p:cNvPr>
          <p:cNvCxnSpPr>
            <a:cxnSpLocks/>
          </p:cNvCxnSpPr>
          <p:nvPr/>
        </p:nvCxnSpPr>
        <p:spPr bwMode="auto">
          <a:xfrm>
            <a:off x="4071949" y="891403"/>
            <a:ext cx="0" cy="3911667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99FF17-F95E-954D-92D5-D8DB6AD545C4}"/>
              </a:ext>
            </a:extLst>
          </p:cNvPr>
          <p:cNvSpPr txBox="1"/>
          <p:nvPr/>
        </p:nvSpPr>
        <p:spPr>
          <a:xfrm>
            <a:off x="387578" y="940534"/>
            <a:ext cx="374817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“Close other” as Baseline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(RT)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0.53 (95% CI = [.39, .69]),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l-GR" altLang="zh-CN" sz="16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altLang="zh-CN" sz="16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0.52 (95% CI = [.38, .68]). </a:t>
            </a:r>
          </a:p>
          <a:p>
            <a:pPr marL="285750" indent="-285750">
              <a:buFont typeface="Wingdings" pitchFamily="2" charset="2"/>
              <a:buChar char="ü"/>
            </a:pPr>
            <a:endParaRPr lang="en-GB" sz="16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“Stranger” as Baseline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(RT)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 (95% CI = [.45, .73])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l-GR" altLang="zh-CN" sz="1600" i="1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altLang="zh-CN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altLang="zh-CN" sz="16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 (95% CI = [.21, .52]). </a:t>
            </a:r>
          </a:p>
          <a:p>
            <a:endParaRPr lang="en-GB" sz="1600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other measures of SPE exhibited reliability lower than 0.5. </a:t>
            </a:r>
          </a:p>
        </p:txBody>
      </p:sp>
    </p:spTree>
    <p:extLst>
      <p:ext uri="{BB962C8B-B14F-4D97-AF65-F5344CB8AC3E}">
        <p14:creationId xmlns:p14="http://schemas.microsoft.com/office/powerpoint/2010/main" val="268666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6D310-DEE5-4D07-680B-E6A6487C208E}"/>
              </a:ext>
            </a:extLst>
          </p:cNvPr>
          <p:cNvSpPr txBox="1"/>
          <p:nvPr/>
        </p:nvSpPr>
        <p:spPr>
          <a:xfrm>
            <a:off x="485778" y="340430"/>
            <a:ext cx="4878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Analysis</a:t>
            </a:r>
          </a:p>
          <a:p>
            <a:endParaRPr lang="en-CN" sz="1600" dirty="0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2123B6A0-8F7C-D000-42BD-5B6A630734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909" y="663479"/>
            <a:ext cx="4771313" cy="3816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447BDF-A546-8B37-6D41-BA0808A7BCB2}"/>
              </a:ext>
            </a:extLst>
          </p:cNvPr>
          <p:cNvSpPr txBox="1"/>
          <p:nvPr/>
        </p:nvSpPr>
        <p:spPr>
          <a:xfrm>
            <a:off x="415679" y="1057647"/>
            <a:ext cx="314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Results </a:t>
            </a:r>
          </a:p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C4FD9-4B4C-1EF6-B330-1093195EB435}"/>
              </a:ext>
            </a:extLst>
          </p:cNvPr>
          <p:cNvSpPr txBox="1"/>
          <p:nvPr/>
        </p:nvSpPr>
        <p:spPr>
          <a:xfrm>
            <a:off x="4439469" y="4519983"/>
            <a:ext cx="3888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Correlations between trial numbers and Monte Carlo split-half reliability</a:t>
            </a:r>
            <a:endParaRPr lang="en-CN" sz="1400" dirty="0">
              <a:solidFill>
                <a:srgbClr val="0A999E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9B099D1-F0D4-9066-8511-89DE8B235B95}"/>
              </a:ext>
            </a:extLst>
          </p:cNvPr>
          <p:cNvCxnSpPr>
            <a:cxnSpLocks/>
          </p:cNvCxnSpPr>
          <p:nvPr/>
        </p:nvCxnSpPr>
        <p:spPr bwMode="auto">
          <a:xfrm>
            <a:off x="3707904" y="703442"/>
            <a:ext cx="0" cy="4127637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20" name="组合 23">
            <a:extLst>
              <a:ext uri="{FF2B5EF4-FFF2-40B4-BE49-F238E27FC236}">
                <a16:creationId xmlns:a16="http://schemas.microsoft.com/office/drawing/2014/main" id="{F38C0347-1E15-2A43-82C9-C52BFA964A1E}"/>
              </a:ext>
            </a:extLst>
          </p:cNvPr>
          <p:cNvGrpSpPr/>
          <p:nvPr/>
        </p:nvGrpSpPr>
        <p:grpSpPr>
          <a:xfrm>
            <a:off x="409981" y="1751772"/>
            <a:ext cx="3387426" cy="2030976"/>
            <a:chOff x="230976" y="1702194"/>
            <a:chExt cx="3387426" cy="2030976"/>
          </a:xfrm>
        </p:grpSpPr>
        <p:sp>
          <p:nvSpPr>
            <p:cNvPr id="21" name="文本框 3">
              <a:extLst>
                <a:ext uri="{FF2B5EF4-FFF2-40B4-BE49-F238E27FC236}">
                  <a16:creationId xmlns:a16="http://schemas.microsoft.com/office/drawing/2014/main" id="{88DD1318-721F-214F-AF58-7BA06F9ED285}"/>
                </a:ext>
              </a:extLst>
            </p:cNvPr>
            <p:cNvSpPr txBox="1"/>
            <p:nvPr/>
          </p:nvSpPr>
          <p:spPr>
            <a:xfrm>
              <a:off x="1836657" y="3363838"/>
              <a:ext cx="17817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Trial Numbers </a:t>
              </a:r>
              <a:endParaRPr lang="zh-CN" altLang="en-US" dirty="0"/>
            </a:p>
          </p:txBody>
        </p:sp>
        <p:sp>
          <p:nvSpPr>
            <p:cNvPr id="22" name="文本框 4">
              <a:extLst>
                <a:ext uri="{FF2B5EF4-FFF2-40B4-BE49-F238E27FC236}">
                  <a16:creationId xmlns:a16="http://schemas.microsoft.com/office/drawing/2014/main" id="{C34F6106-D44A-934E-9024-96FF837E6848}"/>
                </a:ext>
              </a:extLst>
            </p:cNvPr>
            <p:cNvSpPr txBox="1"/>
            <p:nvPr/>
          </p:nvSpPr>
          <p:spPr>
            <a:xfrm>
              <a:off x="268879" y="3363838"/>
              <a:ext cx="1214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Hedges’ </a:t>
              </a:r>
              <a:r>
                <a:rPr lang="en-GB" altLang="zh-CN" i="1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i="1" dirty="0"/>
            </a:p>
          </p:txBody>
        </p:sp>
        <p:sp>
          <p:nvSpPr>
            <p:cNvPr id="23" name="文本框 7">
              <a:extLst>
                <a:ext uri="{FF2B5EF4-FFF2-40B4-BE49-F238E27FC236}">
                  <a16:creationId xmlns:a16="http://schemas.microsoft.com/office/drawing/2014/main" id="{20AD7687-D813-F64B-9379-1C1DA2915945}"/>
                </a:ext>
              </a:extLst>
            </p:cNvPr>
            <p:cNvSpPr txBox="1"/>
            <p:nvPr/>
          </p:nvSpPr>
          <p:spPr>
            <a:xfrm>
              <a:off x="230976" y="1702194"/>
              <a:ext cx="3366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Monte Carlo split-half reliability </a:t>
              </a:r>
              <a:endParaRPr lang="zh-CN" altLang="en-US" dirty="0"/>
            </a:p>
          </p:txBody>
        </p:sp>
        <p:cxnSp>
          <p:nvCxnSpPr>
            <p:cNvPr id="24" name="直接箭头连接符 10">
              <a:extLst>
                <a:ext uri="{FF2B5EF4-FFF2-40B4-BE49-F238E27FC236}">
                  <a16:creationId xmlns:a16="http://schemas.microsoft.com/office/drawing/2014/main" id="{E29B5119-6A07-6F45-BF8F-7D12E86BD363}"/>
                </a:ext>
              </a:extLst>
            </p:cNvPr>
            <p:cNvCxnSpPr/>
            <p:nvPr/>
          </p:nvCxnSpPr>
          <p:spPr>
            <a:xfrm flipV="1">
              <a:off x="827584" y="2211710"/>
              <a:ext cx="792088" cy="936104"/>
            </a:xfrm>
            <a:prstGeom prst="straightConnector1">
              <a:avLst/>
            </a:prstGeom>
            <a:ln>
              <a:solidFill>
                <a:srgbClr val="00669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13">
              <a:extLst>
                <a:ext uri="{FF2B5EF4-FFF2-40B4-BE49-F238E27FC236}">
                  <a16:creationId xmlns:a16="http://schemas.microsoft.com/office/drawing/2014/main" id="{FA32A905-FB4D-8B40-8192-E836C6D4AE88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3219822"/>
              <a:ext cx="1521342" cy="0"/>
            </a:xfrm>
            <a:prstGeom prst="straightConnector1">
              <a:avLst/>
            </a:prstGeom>
            <a:ln>
              <a:solidFill>
                <a:srgbClr val="00669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16">
              <a:extLst>
                <a:ext uri="{FF2B5EF4-FFF2-40B4-BE49-F238E27FC236}">
                  <a16:creationId xmlns:a16="http://schemas.microsoft.com/office/drawing/2014/main" id="{69CE466B-718B-864B-BEB4-5A2B3DB1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657" y="2211710"/>
              <a:ext cx="809173" cy="934764"/>
            </a:xfrm>
            <a:prstGeom prst="straightConnector1">
              <a:avLst/>
            </a:prstGeom>
            <a:ln>
              <a:solidFill>
                <a:srgbClr val="00669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0">
              <a:extLst>
                <a:ext uri="{FF2B5EF4-FFF2-40B4-BE49-F238E27FC236}">
                  <a16:creationId xmlns:a16="http://schemas.microsoft.com/office/drawing/2014/main" id="{E6E99498-690B-9448-9FC1-27627DFECADE}"/>
                </a:ext>
              </a:extLst>
            </p:cNvPr>
            <p:cNvSpPr txBox="1"/>
            <p:nvPr/>
          </p:nvSpPr>
          <p:spPr>
            <a:xfrm>
              <a:off x="2290895" y="2547282"/>
              <a:ext cx="624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0066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&lt; .05</a:t>
              </a:r>
              <a:endParaRPr lang="zh-CN" altLang="en-US" sz="11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1">
              <a:extLst>
                <a:ext uri="{FF2B5EF4-FFF2-40B4-BE49-F238E27FC236}">
                  <a16:creationId xmlns:a16="http://schemas.microsoft.com/office/drawing/2014/main" id="{C9A9259C-47AE-684A-AD07-225167BE610C}"/>
                </a:ext>
              </a:extLst>
            </p:cNvPr>
            <p:cNvSpPr txBox="1"/>
            <p:nvPr/>
          </p:nvSpPr>
          <p:spPr>
            <a:xfrm>
              <a:off x="1417151" y="2956872"/>
              <a:ext cx="624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0066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&gt; .05</a:t>
              </a:r>
              <a:endParaRPr lang="zh-CN" altLang="en-US" sz="11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2">
              <a:extLst>
                <a:ext uri="{FF2B5EF4-FFF2-40B4-BE49-F238E27FC236}">
                  <a16:creationId xmlns:a16="http://schemas.microsoft.com/office/drawing/2014/main" id="{B9465348-C5C6-0C46-9F15-BAFECD802CD3}"/>
                </a:ext>
              </a:extLst>
            </p:cNvPr>
            <p:cNvSpPr txBox="1"/>
            <p:nvPr/>
          </p:nvSpPr>
          <p:spPr>
            <a:xfrm>
              <a:off x="672155" y="2502558"/>
              <a:ext cx="624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0066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&gt; .05</a:t>
              </a:r>
              <a:endParaRPr lang="zh-CN" altLang="en-US" sz="11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02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68313" y="314325"/>
            <a:ext cx="150554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0CA0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Outline</a:t>
            </a:r>
            <a:endParaRPr lang="en-US" altLang="zh-CN" sz="3200" b="1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9592" y="987574"/>
            <a:ext cx="6995160" cy="36887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1386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958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530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102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A999E"/>
              </a:buClr>
              <a:buFont typeface="Wingdings" panose="05000000000000000000" pitchFamily="2" charset="2"/>
              <a:buChar char="q"/>
              <a:defRPr/>
            </a:pPr>
            <a:r>
              <a:rPr lang="en-SG" altLang="zh-CN" dirty="0">
                <a:solidFill>
                  <a:srgbClr val="006699"/>
                </a:solidFill>
              </a:rPr>
              <a:t>Background</a:t>
            </a:r>
          </a:p>
          <a:p>
            <a:pPr lvl="1">
              <a:buClr>
                <a:srgbClr val="0A999E"/>
              </a:buClr>
              <a:defRPr/>
            </a:pPr>
            <a:r>
              <a:rPr lang="en-US" altLang="zh-CN" sz="20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Self-Prioritization Effect </a:t>
            </a:r>
          </a:p>
          <a:p>
            <a:pPr lvl="1">
              <a:buClr>
                <a:srgbClr val="0A999E"/>
              </a:buClr>
              <a:defRPr/>
            </a:pPr>
            <a:r>
              <a:rPr lang="en-US" altLang="zh-CN" sz="2000" dirty="0">
                <a:solidFill>
                  <a:srgbClr val="006699"/>
                </a:solidFill>
              </a:rPr>
              <a:t>Self Perceptual Matching Task</a:t>
            </a:r>
            <a:endParaRPr lang="en-US" altLang="en-SG" sz="2000" dirty="0">
              <a:solidFill>
                <a:srgbClr val="006699"/>
              </a:solidFill>
            </a:endParaRPr>
          </a:p>
          <a:p>
            <a:pPr lvl="1">
              <a:buClr>
                <a:srgbClr val="0A999E"/>
              </a:buClr>
              <a:defRPr/>
            </a:pPr>
            <a:r>
              <a:rPr lang="en-US" altLang="en-SG" sz="2000" dirty="0">
                <a:solidFill>
                  <a:srgbClr val="006699"/>
                </a:solidFill>
              </a:rPr>
              <a:t>The</a:t>
            </a:r>
            <a:r>
              <a:rPr lang="zh-CN" altLang="en-US" sz="2000" dirty="0">
                <a:solidFill>
                  <a:srgbClr val="006699"/>
                </a:solidFill>
              </a:rPr>
              <a:t> </a:t>
            </a:r>
            <a:r>
              <a:rPr lang="en-US" altLang="zh-CN" sz="2000" dirty="0">
                <a:solidFill>
                  <a:srgbClr val="006699"/>
                </a:solidFill>
              </a:rPr>
              <a:t>Reliability</a:t>
            </a:r>
            <a:r>
              <a:rPr lang="zh-CN" altLang="en-US" sz="2000" dirty="0">
                <a:solidFill>
                  <a:srgbClr val="006699"/>
                </a:solidFill>
              </a:rPr>
              <a:t> </a:t>
            </a:r>
            <a:r>
              <a:rPr lang="en-US" altLang="zh-CN" sz="2000" dirty="0">
                <a:solidFill>
                  <a:srgbClr val="006699"/>
                </a:solidFill>
              </a:rPr>
              <a:t>Paradox</a:t>
            </a:r>
            <a:endParaRPr lang="en-SG" altLang="zh-CN" sz="2000" dirty="0">
              <a:solidFill>
                <a:srgbClr val="006699"/>
              </a:solidFill>
            </a:endParaRPr>
          </a:p>
          <a:p>
            <a:pPr>
              <a:buClr>
                <a:srgbClr val="0A999E"/>
              </a:buClr>
              <a:buFont typeface="Wingdings" panose="05000000000000000000" pitchFamily="2" charset="2"/>
              <a:buChar char="q"/>
              <a:defRPr/>
            </a:pPr>
            <a:r>
              <a:rPr lang="en-US" altLang="en-SG" dirty="0">
                <a:solidFill>
                  <a:srgbClr val="006699"/>
                </a:solidFill>
              </a:rPr>
              <a:t>Method</a:t>
            </a:r>
            <a:endParaRPr lang="en-SG" altLang="zh-CN" sz="2000" dirty="0">
              <a:solidFill>
                <a:srgbClr val="006699"/>
              </a:solidFill>
            </a:endParaRPr>
          </a:p>
          <a:p>
            <a:pPr marL="342900" lvl="1" indent="-342900">
              <a:buClr>
                <a:srgbClr val="0A999E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US" altLang="en-SG" dirty="0">
                <a:solidFill>
                  <a:srgbClr val="006699"/>
                </a:solidFill>
              </a:rPr>
              <a:t>Results</a:t>
            </a:r>
          </a:p>
          <a:p>
            <a:pPr marL="342900" lvl="1" indent="-342900">
              <a:buClr>
                <a:srgbClr val="0A999E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US" altLang="en-SG" dirty="0">
                <a:solidFill>
                  <a:srgbClr val="006699"/>
                </a:solidFill>
              </a:rPr>
              <a:t>Discussion</a:t>
            </a:r>
            <a:r>
              <a:rPr lang="zh-CN" altLang="en-US" dirty="0">
                <a:solidFill>
                  <a:srgbClr val="006699"/>
                </a:solidFill>
              </a:rPr>
              <a:t> </a:t>
            </a:r>
            <a:r>
              <a:rPr lang="en-US" altLang="zh-CN" dirty="0">
                <a:solidFill>
                  <a:srgbClr val="006699"/>
                </a:solidFill>
              </a:rPr>
              <a:t>&amp;</a:t>
            </a:r>
            <a:r>
              <a:rPr lang="zh-CN" altLang="en-US" dirty="0">
                <a:solidFill>
                  <a:srgbClr val="006699"/>
                </a:solidFill>
              </a:rPr>
              <a:t> </a:t>
            </a:r>
            <a:r>
              <a:rPr lang="en-US" altLang="zh-CN" dirty="0">
                <a:solidFill>
                  <a:srgbClr val="006699"/>
                </a:solidFill>
              </a:rPr>
              <a:t>Implication</a:t>
            </a:r>
            <a:endParaRPr lang="en-SG" altLang="zh-CN" sz="2800" dirty="0">
              <a:solidFill>
                <a:srgbClr val="006699"/>
              </a:solidFill>
            </a:endParaRPr>
          </a:p>
          <a:p>
            <a:pPr marL="344170" lvl="1" indent="0"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endParaRPr lang="en-SG" altLang="zh-CN" sz="2000" dirty="0"/>
          </a:p>
        </p:txBody>
      </p:sp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Discussion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928017"/>
            <a:ext cx="8208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parameters </a:t>
            </a:r>
            <a:r>
              <a:rPr lang="en-GB" i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DDM, all the other measures exhibited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SPE.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it came to the reliability, only two measures of SPE,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and Efficiency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exhibited acceptable to moderate reliability, among all indicators that has been reported in the literature.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 implementation of SPMT was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well-suited for assessing individual differences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together, our study revealed a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“reliability paradox” of SPE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measured by SPMT. </a:t>
            </a: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img_v2_3b4d54cf-2cce-4d3d-b52e-eddd298d12dg">
            <a:extLst>
              <a:ext uri="{FF2B5EF4-FFF2-40B4-BE49-F238E27FC236}">
                <a16:creationId xmlns:a16="http://schemas.microsoft.com/office/drawing/2014/main" id="{5BA95D0B-BF63-EDDE-2F0F-622BA6A17F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74934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544" y="339502"/>
            <a:ext cx="83529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 and Efficiency are the Best Measures (Comparably) to Measure SPE </a:t>
            </a:r>
          </a:p>
          <a:p>
            <a:pPr>
              <a:defRPr/>
            </a:pPr>
            <a:endParaRPr lang="en-GB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467544" y="1472474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reaction time and efficiency performed relatively well on both group-level and individual-level.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baseline conditions used for calculating SPE in the literature,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“Stranger”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slightly higher effect size for almost all the six indicators and demonstrated greater reliability when it came to reaction time. </a:t>
            </a: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img_v2_3b4d54cf-2cce-4d3d-b52e-eddd298d12dg">
            <a:extLst>
              <a:ext uri="{FF2B5EF4-FFF2-40B4-BE49-F238E27FC236}">
                <a16:creationId xmlns:a16="http://schemas.microsoft.com/office/drawing/2014/main" id="{F54F7698-AAD7-9DC9-3BA8-71D01449B7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2083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552" y="267494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Reliability Paradox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B1C-236C-79F3-605B-35CC116E7BC9}"/>
              </a:ext>
            </a:extLst>
          </p:cNvPr>
          <p:cNvSpPr txBox="1"/>
          <p:nvPr/>
        </p:nvSpPr>
        <p:spPr>
          <a:xfrm>
            <a:off x="548975" y="81437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SPMT, like other cognitive tasks, tends to exhibit minimal variability among participants while maximizing the detection of SPE at the group level.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365E03-AA69-6765-561A-B72387B6F2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1691" y="2571750"/>
            <a:ext cx="1405823" cy="140582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26B181-7F03-286C-002E-8D8E689F24B1}"/>
              </a:ext>
            </a:extLst>
          </p:cNvPr>
          <p:cNvSpPr txBox="1"/>
          <p:nvPr/>
        </p:nvSpPr>
        <p:spPr>
          <a:xfrm>
            <a:off x="1043367" y="4353984"/>
            <a:ext cx="293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Experimental Effect</a:t>
            </a:r>
            <a:endParaRPr lang="zh-CN" altLang="en-US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2">
            <a:extLst>
              <a:ext uri="{FF2B5EF4-FFF2-40B4-BE49-F238E27FC236}">
                <a16:creationId xmlns:a16="http://schemas.microsoft.com/office/drawing/2014/main" id="{F6EFD74C-831A-B28A-633C-1F911D2E0072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596034"/>
            <a:ext cx="0" cy="3230855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1026" name="Picture 2" descr="Person Icon">
            <a:extLst>
              <a:ext uri="{FF2B5EF4-FFF2-40B4-BE49-F238E27FC236}">
                <a16:creationId xmlns:a16="http://schemas.microsoft.com/office/drawing/2014/main" id="{883A1992-3936-C91D-778C-C55488D21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63" y="1700178"/>
            <a:ext cx="980036" cy="9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rson Icon">
            <a:extLst>
              <a:ext uri="{FF2B5EF4-FFF2-40B4-BE49-F238E27FC236}">
                <a16:creationId xmlns:a16="http://schemas.microsoft.com/office/drawing/2014/main" id="{41279C76-B1B7-9144-A0C4-308ABCF14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9" r="8319"/>
          <a:stretch/>
        </p:blipFill>
        <p:spPr bwMode="auto">
          <a:xfrm>
            <a:off x="2747726" y="3267173"/>
            <a:ext cx="898509" cy="8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erson Icon">
            <a:extLst>
              <a:ext uri="{FF2B5EF4-FFF2-40B4-BE49-F238E27FC236}">
                <a16:creationId xmlns:a16="http://schemas.microsoft.com/office/drawing/2014/main" id="{4FDCF7C6-E962-E64A-A116-D59CB29C8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3221835"/>
            <a:ext cx="980036" cy="9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erson Icon">
            <a:extLst>
              <a:ext uri="{FF2B5EF4-FFF2-40B4-BE49-F238E27FC236}">
                <a16:creationId xmlns:a16="http://schemas.microsoft.com/office/drawing/2014/main" id="{02CD6D0E-80D5-494A-8C39-21E7DC798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9" r="8319"/>
          <a:stretch/>
        </p:blipFill>
        <p:spPr bwMode="auto">
          <a:xfrm>
            <a:off x="6855791" y="3317970"/>
            <a:ext cx="898509" cy="8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14">
            <a:extLst>
              <a:ext uri="{FF2B5EF4-FFF2-40B4-BE49-F238E27FC236}">
                <a16:creationId xmlns:a16="http://schemas.microsoft.com/office/drawing/2014/main" id="{A4C8610D-6A9E-F943-9476-3BD9BC01145C}"/>
              </a:ext>
            </a:extLst>
          </p:cNvPr>
          <p:cNvSpPr txBox="1"/>
          <p:nvPr/>
        </p:nvSpPr>
        <p:spPr>
          <a:xfrm>
            <a:off x="4932040" y="4371691"/>
            <a:ext cx="388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lang="zh-CN" altLang="en-US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Consistently Rank Individuals </a:t>
            </a:r>
            <a:endParaRPr lang="zh-CN" altLang="en-US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577D0E38-62E5-BF46-BFEC-FDE319FA4523}"/>
              </a:ext>
            </a:extLst>
          </p:cNvPr>
          <p:cNvSpPr/>
          <p:nvPr/>
        </p:nvSpPr>
        <p:spPr>
          <a:xfrm>
            <a:off x="2592457" y="1496645"/>
            <a:ext cx="1808946" cy="1328537"/>
          </a:xfrm>
          <a:prstGeom prst="wedgeEllipseCallout">
            <a:avLst>
              <a:gd name="adj1" fmla="val -99760"/>
              <a:gd name="adj2" fmla="val 53783"/>
            </a:avLst>
          </a:prstGeom>
          <a:noFill/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6137B-0597-E547-9C6F-021C13FC0441}"/>
              </a:ext>
            </a:extLst>
          </p:cNvPr>
          <p:cNvSpPr txBox="1"/>
          <p:nvPr/>
        </p:nvSpPr>
        <p:spPr>
          <a:xfrm>
            <a:off x="6005083" y="2314273"/>
            <a:ext cx="165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Is my SPE higher than you?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102ED-894A-C94C-892A-AC73633C4D77}"/>
              </a:ext>
            </a:extLst>
          </p:cNvPr>
          <p:cNvSpPr txBox="1"/>
          <p:nvPr/>
        </p:nvSpPr>
        <p:spPr>
          <a:xfrm>
            <a:off x="3351310" y="1869885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SPE!</a:t>
            </a:r>
          </a:p>
        </p:txBody>
      </p:sp>
      <p:sp>
        <p:nvSpPr>
          <p:cNvPr id="42" name="Oval Callout 41">
            <a:extLst>
              <a:ext uri="{FF2B5EF4-FFF2-40B4-BE49-F238E27FC236}">
                <a16:creationId xmlns:a16="http://schemas.microsoft.com/office/drawing/2014/main" id="{343C0AFC-BCF4-274A-8F38-EF0E5C845277}"/>
              </a:ext>
            </a:extLst>
          </p:cNvPr>
          <p:cNvSpPr/>
          <p:nvPr/>
        </p:nvSpPr>
        <p:spPr>
          <a:xfrm flipV="1">
            <a:off x="2745535" y="2941154"/>
            <a:ext cx="1413718" cy="1320474"/>
          </a:xfrm>
          <a:prstGeom prst="wedgeEllipseCallout">
            <a:avLst>
              <a:gd name="adj1" fmla="val -123762"/>
              <a:gd name="adj2" fmla="val 7214"/>
            </a:avLst>
          </a:prstGeom>
          <a:noFill/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096B3-6ACE-0347-BBCC-D412F3B6245C}"/>
              </a:ext>
            </a:extLst>
          </p:cNvPr>
          <p:cNvSpPr txBox="1"/>
          <p:nvPr/>
        </p:nvSpPr>
        <p:spPr>
          <a:xfrm>
            <a:off x="3389178" y="32285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do I!</a:t>
            </a:r>
          </a:p>
        </p:txBody>
      </p:sp>
      <p:sp>
        <p:nvSpPr>
          <p:cNvPr id="43" name="Oval Callout 42">
            <a:extLst>
              <a:ext uri="{FF2B5EF4-FFF2-40B4-BE49-F238E27FC236}">
                <a16:creationId xmlns:a16="http://schemas.microsoft.com/office/drawing/2014/main" id="{40DEE515-5E42-6F45-8201-EF990A01F3FA}"/>
              </a:ext>
            </a:extLst>
          </p:cNvPr>
          <p:cNvSpPr/>
          <p:nvPr/>
        </p:nvSpPr>
        <p:spPr>
          <a:xfrm>
            <a:off x="6012738" y="2046147"/>
            <a:ext cx="1553378" cy="1051206"/>
          </a:xfrm>
          <a:prstGeom prst="wedgeEllipseCallout">
            <a:avLst>
              <a:gd name="adj1" fmla="val -46318"/>
              <a:gd name="adj2" fmla="val 71378"/>
            </a:avLst>
          </a:prstGeom>
          <a:noFill/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7AFFD-EDAB-2246-AA52-FADF370B7CCD}"/>
              </a:ext>
            </a:extLst>
          </p:cNvPr>
          <p:cNvSpPr txBox="1"/>
          <p:nvPr/>
        </p:nvSpPr>
        <p:spPr>
          <a:xfrm>
            <a:off x="643539" y="1894183"/>
            <a:ext cx="1553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4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variations between individuals </a:t>
            </a:r>
          </a:p>
        </p:txBody>
      </p:sp>
    </p:spTree>
    <p:extLst>
      <p:ext uri="{BB962C8B-B14F-4D97-AF65-F5344CB8AC3E}">
        <p14:creationId xmlns:p14="http://schemas.microsoft.com/office/powerpoint/2010/main" val="199056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544" y="339502"/>
            <a:ext cx="8352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N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Re-design </a:t>
            </a: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SPMT for Individual Differences 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487166" y="960783"/>
            <a:ext cx="8208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SPMT was designed to achieve robust group-level SPE rather than to measure individual differences, researchers need to re-design the task if they are interested in assessing individual difference.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3FF927-88E1-DB00-1D9A-301038132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-492" b="1"/>
          <a:stretch/>
        </p:blipFill>
        <p:spPr>
          <a:xfrm>
            <a:off x="487166" y="2169148"/>
            <a:ext cx="3156928" cy="2021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E569E-BC58-DF13-45D5-F8C5E177BDDE}"/>
              </a:ext>
            </a:extLst>
          </p:cNvPr>
          <p:cNvSpPr txBox="1"/>
          <p:nvPr/>
        </p:nvSpPr>
        <p:spPr>
          <a:xfrm>
            <a:off x="515761" y="4337134"/>
            <a:ext cx="29498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200" dirty="0">
                <a:solidFill>
                  <a:srgbClr val="0A999E"/>
                </a:solidFill>
                <a:latin typeface="Times" pitchFamily="2" charset="0"/>
              </a:rPr>
              <a:t>Gamification</a:t>
            </a:r>
            <a:r>
              <a:rPr lang="zh-CN" altLang="en-US" sz="1200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</a:rPr>
              <a:t>of</a:t>
            </a:r>
            <a:r>
              <a:rPr lang="zh-CN" altLang="en-US" sz="1200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</a:rPr>
              <a:t>the</a:t>
            </a:r>
            <a:r>
              <a:rPr lang="zh-CN" altLang="en-US" sz="1200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</a:rPr>
              <a:t>Stroop</a:t>
            </a:r>
            <a:r>
              <a:rPr lang="zh-CN" altLang="en-US" sz="1200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</a:rPr>
              <a:t>Task</a:t>
            </a:r>
          </a:p>
          <a:p>
            <a:pPr algn="ctr"/>
            <a:r>
              <a:rPr lang="en-GB" sz="1200" dirty="0" err="1">
                <a:solidFill>
                  <a:srgbClr val="0A999E"/>
                </a:solidFill>
                <a:latin typeface="Times" pitchFamily="2" charset="0"/>
              </a:rPr>
              <a:t>Kucina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et al. (2023)</a:t>
            </a:r>
            <a:r>
              <a:rPr lang="en-US" sz="1200" dirty="0">
                <a:solidFill>
                  <a:srgbClr val="0A999E"/>
                </a:solidFill>
                <a:latin typeface="Times" pitchFamily="2" charset="0"/>
              </a:rPr>
              <a:t>, </a:t>
            </a:r>
            <a:r>
              <a:rPr lang="en-US" sz="1200" i="1" dirty="0">
                <a:solidFill>
                  <a:srgbClr val="0A999E"/>
                </a:solidFill>
                <a:latin typeface="Times" pitchFamily="2" charset="0"/>
              </a:rPr>
              <a:t>Nature Communication</a:t>
            </a:r>
            <a:endParaRPr lang="en-GB" sz="1200" i="1" dirty="0">
              <a:solidFill>
                <a:srgbClr val="0A999E"/>
              </a:solidFill>
              <a:latin typeface="Times" pitchFamily="2" charset="0"/>
            </a:endParaRPr>
          </a:p>
          <a:p>
            <a:endParaRPr lang="en-CN" dirty="0"/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11EF0357-B810-9494-F6C1-47170293C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75" y="1945231"/>
            <a:ext cx="2675578" cy="2245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7314C-D27F-AC0D-FF6D-DD6D83EB55F8}"/>
              </a:ext>
            </a:extLst>
          </p:cNvPr>
          <p:cNvSpPr txBox="1"/>
          <p:nvPr/>
        </p:nvSpPr>
        <p:spPr>
          <a:xfrm>
            <a:off x="4183412" y="4339850"/>
            <a:ext cx="17475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A999E"/>
                </a:solidFill>
                <a:latin typeface="Times" pitchFamily="2" charset="0"/>
              </a:rPr>
              <a:t>Using Generative Model </a:t>
            </a:r>
            <a:endParaRPr lang="en-US" altLang="zh-CN" sz="1200" dirty="0">
              <a:solidFill>
                <a:srgbClr val="0A999E"/>
              </a:solidFill>
              <a:latin typeface="Times" pitchFamily="2" charset="0"/>
            </a:endParaRPr>
          </a:p>
          <a:p>
            <a:pPr algn="ctr"/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Haines et al., 2020) </a:t>
            </a:r>
          </a:p>
          <a:p>
            <a:endParaRPr lang="en-CN" dirty="0"/>
          </a:p>
        </p:txBody>
      </p:sp>
      <p:pic>
        <p:nvPicPr>
          <p:cNvPr id="13" name="Picture 12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89C7A90-A21B-C416-CCFA-B5E21D3DCA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t="8636" r="16376"/>
          <a:stretch/>
        </p:blipFill>
        <p:spPr>
          <a:xfrm>
            <a:off x="6373714" y="2122901"/>
            <a:ext cx="2550989" cy="2058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60213B-CEA0-823D-2508-D58B13A365BD}"/>
              </a:ext>
            </a:extLst>
          </p:cNvPr>
          <p:cNvSpPr txBox="1"/>
          <p:nvPr/>
        </p:nvSpPr>
        <p:spPr>
          <a:xfrm>
            <a:off x="6666527" y="4325794"/>
            <a:ext cx="216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Using Latent Model </a:t>
            </a:r>
          </a:p>
          <a:p>
            <a:pPr algn="ctr"/>
            <a:r>
              <a:rPr lang="en-GB" sz="1200" dirty="0" err="1">
                <a:solidFill>
                  <a:srgbClr val="0A999E"/>
                </a:solidFill>
                <a:latin typeface="Times" pitchFamily="2" charset="0"/>
              </a:rPr>
              <a:t>Enkavi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et al., (2019), </a:t>
            </a:r>
            <a:r>
              <a:rPr lang="en-GB" sz="1200" i="1" dirty="0">
                <a:solidFill>
                  <a:srgbClr val="0A999E"/>
                </a:solidFill>
                <a:latin typeface="Times" pitchFamily="2" charset="0"/>
              </a:rPr>
              <a:t>PNAS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</a:t>
            </a:r>
          </a:p>
          <a:p>
            <a:pPr algn="ctr"/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Eisenberg et al., (2019), </a:t>
            </a:r>
            <a:r>
              <a:rPr lang="en-GB" sz="1200" i="1" dirty="0">
                <a:solidFill>
                  <a:srgbClr val="0A999E"/>
                </a:solidFill>
                <a:latin typeface="Times" pitchFamily="2" charset="0"/>
              </a:rPr>
              <a:t>Nature Communication</a:t>
            </a:r>
            <a:endParaRPr lang="en-CN" sz="1200" i="1" dirty="0">
              <a:solidFill>
                <a:srgbClr val="0A999E"/>
              </a:solidFill>
              <a:latin typeface="Times" pitchFamily="2" charset="0"/>
            </a:endParaRPr>
          </a:p>
        </p:txBody>
      </p:sp>
      <p:cxnSp>
        <p:nvCxnSpPr>
          <p:cNvPr id="15" name="直接连接符 12">
            <a:extLst>
              <a:ext uri="{FF2B5EF4-FFF2-40B4-BE49-F238E27FC236}">
                <a16:creationId xmlns:a16="http://schemas.microsoft.com/office/drawing/2014/main" id="{A105846F-ADD2-157F-89D9-0415567DA3EC}"/>
              </a:ext>
            </a:extLst>
          </p:cNvPr>
          <p:cNvCxnSpPr>
            <a:cxnSpLocks/>
          </p:cNvCxnSpPr>
          <p:nvPr/>
        </p:nvCxnSpPr>
        <p:spPr bwMode="auto">
          <a:xfrm>
            <a:off x="3658920" y="1844943"/>
            <a:ext cx="0" cy="3021558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6" name="直接连接符 12">
            <a:extLst>
              <a:ext uri="{FF2B5EF4-FFF2-40B4-BE49-F238E27FC236}">
                <a16:creationId xmlns:a16="http://schemas.microsoft.com/office/drawing/2014/main" id="{07D0D47E-BDF6-0599-E5BB-E18F14EC977C}"/>
              </a:ext>
            </a:extLst>
          </p:cNvPr>
          <p:cNvCxnSpPr>
            <a:cxnSpLocks/>
          </p:cNvCxnSpPr>
          <p:nvPr/>
        </p:nvCxnSpPr>
        <p:spPr bwMode="auto">
          <a:xfrm>
            <a:off x="6367821" y="1844943"/>
            <a:ext cx="4526" cy="3021558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70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5536" y="339502"/>
            <a:ext cx="8352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Reliability in the Parameters (</a:t>
            </a:r>
            <a:r>
              <a:rPr lang="en-GB" sz="2800" b="1" i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800" b="1" i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Standard DDM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395536" y="1317047"/>
            <a:ext cx="482453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reliability of both the drift rate (</a:t>
            </a:r>
            <a:r>
              <a:rPr lang="en-GB" i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the starting point (</a:t>
            </a:r>
            <a:r>
              <a:rPr lang="en-GB" i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fell well below acceptable levels.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Raised concerns about applying the standard drift-diffusion to data from SPMT directly.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for a more principled approach when modelling behavioural data to more accurately capture the fundamental cognitive processes at play.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004EF0-A398-079D-0831-4F587BF3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75" y="1059582"/>
            <a:ext cx="1968410" cy="3672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093E7-610D-1B20-C9E3-A5FC3BC74690}"/>
              </a:ext>
            </a:extLst>
          </p:cNvPr>
          <p:cNvSpPr txBox="1"/>
          <p:nvPr/>
        </p:nvSpPr>
        <p:spPr>
          <a:xfrm>
            <a:off x="6084168" y="473199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Wilson and Collins (2019), </a:t>
            </a:r>
            <a:r>
              <a:rPr lang="en-GB" sz="1200" i="1" dirty="0" err="1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endParaRPr lang="en-CN" sz="1200" i="1" dirty="0"/>
          </a:p>
        </p:txBody>
      </p: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6739DCB5-7316-9EC1-E8C1-FA07DD277739}"/>
              </a:ext>
            </a:extLst>
          </p:cNvPr>
          <p:cNvCxnSpPr>
            <a:cxnSpLocks/>
          </p:cNvCxnSpPr>
          <p:nvPr/>
        </p:nvCxnSpPr>
        <p:spPr bwMode="auto">
          <a:xfrm>
            <a:off x="5364088" y="1293609"/>
            <a:ext cx="0" cy="3230855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466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Implication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848263"/>
            <a:ext cx="75608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Initial Guide for Researchers Considering the Use of SPMT.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times and efficiency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indicators of SPE.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 and efficiency strike a balance between achieving a substantial effect size at the group level and ensuring reliability at the individual level</a:t>
            </a:r>
            <a:r>
              <a:rPr lang="en-US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use of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“Stranger”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baseline.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trials is advisable.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 the indiscriminate application of the standard DDM.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advocate for a principled modelling approach.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img_v2_3b4d54cf-2cce-4d3d-b52e-eddd298d12dg">
            <a:extLst>
              <a:ext uri="{FF2B5EF4-FFF2-40B4-BE49-F238E27FC236}">
                <a16:creationId xmlns:a16="http://schemas.microsoft.com/office/drawing/2014/main" id="{339E2FF6-1FDE-168B-F365-22FAAB662E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145558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7CD27E4A-303E-CB41-2D63-11980FCD102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1560" y="325043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Limitations  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6232-0EC9-F575-14F5-6E72C4AA9EEE}"/>
              </a:ext>
            </a:extLst>
          </p:cNvPr>
          <p:cNvSpPr txBox="1"/>
          <p:nvPr/>
        </p:nvSpPr>
        <p:spPr>
          <a:xfrm>
            <a:off x="611560" y="1002089"/>
            <a:ext cx="75608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our samples still consisted of individuals from what is commonly referred to as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“(W)EIRD” populations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(Rad et al., 2018; Yue et al., 2023).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to include a more diverse sample to ensure greater generalizability of the paradigm.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robustness and reliability of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variants of SPMT 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need further investigation.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GB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dataset had longitudinal data</a:t>
            </a:r>
            <a:r>
              <a:rPr lang="en-GB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available, which could potentially limit the representativeness of the ICC2 result. 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analysis of another dataset (</a:t>
            </a:r>
            <a:r>
              <a:rPr lang="en-US" altLang="zh-CN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supplementary) that with different design showed similar results</a:t>
            </a:r>
            <a:r>
              <a:rPr lang="en-US" dirty="0">
                <a:solidFill>
                  <a:srgbClr val="0A99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solidFill>
                <a:srgbClr val="0A9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img_v2_3b4d54cf-2cce-4d3d-b52e-eddd298d12dg">
            <a:extLst>
              <a:ext uri="{FF2B5EF4-FFF2-40B4-BE49-F238E27FC236}">
                <a16:creationId xmlns:a16="http://schemas.microsoft.com/office/drawing/2014/main" id="{713C223E-CFFE-A96A-708B-C602EC880E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406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图片 1" descr="img_v2_3b4d54cf-2cce-4d3d-b52e-eddd298d12d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616" y="-313603"/>
            <a:ext cx="3821173" cy="214897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Rectangle 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03" name="Rectangle 2"/>
          <p:cNvSpPr/>
          <p:nvPr/>
        </p:nvSpPr>
        <p:spPr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104" name="Rectangle 3"/>
          <p:cNvSpPr/>
          <p:nvPr/>
        </p:nvSpPr>
        <p:spPr>
          <a:xfrm>
            <a:off x="304800" y="3048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endParaRPr lang="zh-CN" altLang="zh-CN" sz="1200" dirty="0">
              <a:solidFill>
                <a:srgbClr val="5B616B"/>
              </a:solidFill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zh-CN" altLang="zh-CN" sz="1200" dirty="0">
                <a:solidFill>
                  <a:srgbClr val="0071BC"/>
                </a:solidFill>
                <a:latin typeface="Arial" panose="020B0604020202020204" pitchFamily="34" charset="0"/>
              </a:rPr>
              <a:t>. </a:t>
            </a:r>
            <a:r>
              <a:rPr lang="zh-CN" altLang="zh-CN" sz="600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F431AF2D-8292-3F61-350E-6305F5C488DA}"/>
              </a:ext>
            </a:extLst>
          </p:cNvPr>
          <p:cNvSpPr txBox="1"/>
          <p:nvPr/>
        </p:nvSpPr>
        <p:spPr>
          <a:xfrm>
            <a:off x="1638300" y="1856698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Attention</a:t>
            </a:r>
            <a:r>
              <a:rPr lang="zh-CN" altLang="en-US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en-US" altLang="zh-CN" sz="32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zh-CN" altLang="en-US" sz="32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C82C8-D7F2-C5D3-2680-8348F02D85B2}"/>
              </a:ext>
            </a:extLst>
          </p:cNvPr>
          <p:cNvGrpSpPr/>
          <p:nvPr/>
        </p:nvGrpSpPr>
        <p:grpSpPr>
          <a:xfrm>
            <a:off x="827584" y="4083918"/>
            <a:ext cx="7200800" cy="724293"/>
            <a:chOff x="827584" y="4299942"/>
            <a:chExt cx="7200800" cy="724293"/>
          </a:xfrm>
        </p:grpSpPr>
        <p:pic>
          <p:nvPicPr>
            <p:cNvPr id="4098" name="图片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584" y="4493607"/>
              <a:ext cx="2264151" cy="526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E8189-27F1-D3C6-5C32-9E08424B7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3303" b="21365"/>
            <a:stretch/>
          </p:blipFill>
          <p:spPr>
            <a:xfrm>
              <a:off x="6444208" y="4299942"/>
              <a:ext cx="1584176" cy="7242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2F5DC-75EF-2B50-82B0-A48B437B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7864" y="4559953"/>
              <a:ext cx="2890599" cy="4153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148E4-8531-FB15-8A7C-1B899A7412A6}"/>
                </a:ext>
              </a:extLst>
            </p:cNvPr>
            <p:cNvSpPr txBox="1"/>
            <p:nvPr/>
          </p:nvSpPr>
          <p:spPr>
            <a:xfrm>
              <a:off x="2954882" y="4469368"/>
              <a:ext cx="392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A99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283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5536" y="195486"/>
            <a:ext cx="5639685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Self-Prioritization Effect (SPE)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600" b="1" kern="1200" cap="none" spc="0" normalizeH="0" baseline="0" noProof="0" dirty="0">
              <a:solidFill>
                <a:srgbClr val="00669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BF719-1F7B-CA44-E285-FD127DA823FF}"/>
              </a:ext>
            </a:extLst>
          </p:cNvPr>
          <p:cNvSpPr txBox="1"/>
          <p:nvPr/>
        </p:nvSpPr>
        <p:spPr>
          <a:xfrm>
            <a:off x="654460" y="843558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06699"/>
                </a:solidFill>
                <a:latin typeface="Times" pitchFamily="2" charset="0"/>
              </a:rPr>
              <a:t>A memory advantage in recalling information encoded with self-relevance compared with those encoded with non-self relevance.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Despite SPE is often argued to be a self-specific effect, it has been challenging to be disassociated from familiarity effect.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1800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0CA0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N" dirty="0"/>
          </a:p>
        </p:txBody>
      </p:sp>
      <p:pic>
        <p:nvPicPr>
          <p:cNvPr id="5" name="Picture 4" descr="DSRP and the Cocktail Party Effect">
            <a:extLst>
              <a:ext uri="{FF2B5EF4-FFF2-40B4-BE49-F238E27FC236}">
                <a16:creationId xmlns:a16="http://schemas.microsoft.com/office/drawing/2014/main" id="{AC1EFE72-DBF4-C540-B64A-DF9138E0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45" y="1851670"/>
            <a:ext cx="3139744" cy="16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C30DAC-1591-EE96-8C40-8BFD3C6EB6F2}"/>
              </a:ext>
            </a:extLst>
          </p:cNvPr>
          <p:cNvSpPr txBox="1"/>
          <p:nvPr/>
        </p:nvSpPr>
        <p:spPr>
          <a:xfrm>
            <a:off x="1466967" y="3595101"/>
            <a:ext cx="3459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</a:rPr>
              <a:t>The </a:t>
            </a:r>
            <a:r>
              <a:rPr lang="en-US" altLang="zh-CN" sz="1200" dirty="0">
                <a:solidFill>
                  <a:srgbClr val="0A999E"/>
                </a:solidFill>
                <a:latin typeface="Times" pitchFamily="2" charset="0"/>
                <a:cs typeface="Times New Roman" panose="02020603050405020304" pitchFamily="18" charset="0"/>
              </a:rPr>
              <a:t>Cocktail Party Effect (</a:t>
            </a:r>
            <a:r>
              <a:rPr lang="en-GB" sz="1200" dirty="0">
                <a:solidFill>
                  <a:srgbClr val="0A999E"/>
                </a:solidFill>
                <a:effectLst/>
                <a:latin typeface="Times" pitchFamily="2" charset="0"/>
              </a:rPr>
              <a:t>Cherry, 1953 )</a:t>
            </a:r>
            <a:endParaRPr lang="en-GB" sz="1200" dirty="0">
              <a:solidFill>
                <a:srgbClr val="0A999E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2">
            <a:extLst>
              <a:ext uri="{FF2B5EF4-FFF2-40B4-BE49-F238E27FC236}">
                <a16:creationId xmlns:a16="http://schemas.microsoft.com/office/drawing/2014/main" id="{2BE8084F-C1C7-2F81-F936-9E236333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40" y="1779662"/>
            <a:ext cx="6271223" cy="2525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DE06-13BA-4E3C-4E05-ABC2EC87E549}"/>
              </a:ext>
            </a:extLst>
          </p:cNvPr>
          <p:cNvSpPr txBox="1"/>
          <p:nvPr/>
        </p:nvSpPr>
        <p:spPr>
          <a:xfrm>
            <a:off x="611560" y="935758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Sui et al. (2012) introduced the Self-Perceptual Matching Task (SPMT), where the self-relatedness (and other-relatedness) was acquired in the lab.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271F5-2C6F-2146-B0EB-6CDAB87381E6}"/>
              </a:ext>
            </a:extLst>
          </p:cNvPr>
          <p:cNvSpPr txBox="1"/>
          <p:nvPr/>
        </p:nvSpPr>
        <p:spPr>
          <a:xfrm>
            <a:off x="611560" y="245519"/>
            <a:ext cx="7056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Perceptual Matching Task (SPMT)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DE06-13BA-4E3C-4E05-ABC2EC87E549}"/>
              </a:ext>
            </a:extLst>
          </p:cNvPr>
          <p:cNvSpPr txBox="1"/>
          <p:nvPr/>
        </p:nvSpPr>
        <p:spPr>
          <a:xfrm>
            <a:off x="611560" y="935758"/>
            <a:ext cx="8532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06699"/>
                </a:solidFill>
                <a:latin typeface="Times" pitchFamily="2" charset="0"/>
              </a:rPr>
              <a:t>A typical pattern in this task is that shapes associated with the “Self” demonstrate a response advantage over shapes related to “Others” in the matching pairs</a:t>
            </a:r>
            <a:r>
              <a:rPr lang="en-US" altLang="zh-CN" dirty="0">
                <a:solidFill>
                  <a:srgbClr val="006699"/>
                </a:solidFill>
                <a:latin typeface="Times" pitchFamily="2" charset="0"/>
              </a:rPr>
              <a:t>.</a:t>
            </a:r>
            <a:endParaRPr lang="en-GB" dirty="0">
              <a:solidFill>
                <a:srgbClr val="006699"/>
              </a:solidFill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271F5-2C6F-2146-B0EB-6CDAB87381E6}"/>
              </a:ext>
            </a:extLst>
          </p:cNvPr>
          <p:cNvSpPr txBox="1"/>
          <p:nvPr/>
        </p:nvSpPr>
        <p:spPr>
          <a:xfrm>
            <a:off x="611560" y="245519"/>
            <a:ext cx="7056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</a:t>
            </a:r>
            <a:r>
              <a:rPr lang="zh-CN" altLang="en-US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</a:t>
            </a:r>
            <a:r>
              <a:rPr lang="zh-CN" altLang="en-US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SPMT</a:t>
            </a:r>
          </a:p>
        </p:txBody>
      </p:sp>
      <p:pic>
        <p:nvPicPr>
          <p:cNvPr id="3" name="Picture 2" descr="A graph showing different pairs of pairs&#10;&#10;Description automatically generated">
            <a:extLst>
              <a:ext uri="{FF2B5EF4-FFF2-40B4-BE49-F238E27FC236}">
                <a16:creationId xmlns:a16="http://schemas.microsoft.com/office/drawing/2014/main" id="{3621A937-1963-B910-AA2B-3DEF181D4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7" y="1532416"/>
            <a:ext cx="3024336" cy="304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CCA7F-4AB2-FE3C-49B2-A3786A4F4F0E}"/>
              </a:ext>
            </a:extLst>
          </p:cNvPr>
          <p:cNvSpPr txBox="1"/>
          <p:nvPr/>
        </p:nvSpPr>
        <p:spPr>
          <a:xfrm>
            <a:off x="1023169" y="4489152"/>
            <a:ext cx="3619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Sui et al. (2012), </a:t>
            </a:r>
            <a:r>
              <a:rPr lang="en-GB" sz="1200" i="1" dirty="0">
                <a:solidFill>
                  <a:srgbClr val="0A999E"/>
                </a:solidFill>
                <a:latin typeface="Times" pitchFamily="2" charset="0"/>
              </a:rPr>
              <a:t>J. Exp. Psychol.: Hum. Percept.</a:t>
            </a:r>
            <a:endParaRPr lang="en-CN" sz="1200" i="1" dirty="0">
              <a:solidFill>
                <a:srgbClr val="0A999E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8864F-FD17-A498-6E03-0C1F93CD7976}"/>
              </a:ext>
            </a:extLst>
          </p:cNvPr>
          <p:cNvSpPr/>
          <p:nvPr/>
        </p:nvSpPr>
        <p:spPr>
          <a:xfrm>
            <a:off x="2972034" y="3054527"/>
            <a:ext cx="648072" cy="779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141771-2F8A-BC47-2A43-5BB0C873AA99}"/>
              </a:ext>
            </a:extLst>
          </p:cNvPr>
          <p:cNvGrpSpPr/>
          <p:nvPr/>
        </p:nvGrpSpPr>
        <p:grpSpPr>
          <a:xfrm>
            <a:off x="4401356" y="1594581"/>
            <a:ext cx="2748739" cy="2755390"/>
            <a:chOff x="4554928" y="1638206"/>
            <a:chExt cx="2748739" cy="2755390"/>
          </a:xfrm>
        </p:grpSpPr>
        <p:pic>
          <p:nvPicPr>
            <p:cNvPr id="12" name="Picture 11" descr="A graph of a graph&#10;&#10;Description automatically generated">
              <a:extLst>
                <a:ext uri="{FF2B5EF4-FFF2-40B4-BE49-F238E27FC236}">
                  <a16:creationId xmlns:a16="http://schemas.microsoft.com/office/drawing/2014/main" id="{36302966-C018-1718-141D-B05C72340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773" b="1"/>
            <a:stretch/>
          </p:blipFill>
          <p:spPr>
            <a:xfrm>
              <a:off x="4716017" y="1805945"/>
              <a:ext cx="2567634" cy="258765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2382A4-DE1A-541D-0390-5624994C8696}"/>
                </a:ext>
              </a:extLst>
            </p:cNvPr>
            <p:cNvSpPr/>
            <p:nvPr/>
          </p:nvSpPr>
          <p:spPr>
            <a:xfrm>
              <a:off x="6012161" y="1638206"/>
              <a:ext cx="1291506" cy="933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AB7DA4-3BAF-6B10-792F-7C709A7EB2B8}"/>
                </a:ext>
              </a:extLst>
            </p:cNvPr>
            <p:cNvSpPr/>
            <p:nvPr/>
          </p:nvSpPr>
          <p:spPr>
            <a:xfrm>
              <a:off x="5688331" y="1638206"/>
              <a:ext cx="647659" cy="3879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58C628-1CB8-5C93-C44A-8F833FDCED1D}"/>
                </a:ext>
              </a:extLst>
            </p:cNvPr>
            <p:cNvSpPr/>
            <p:nvPr/>
          </p:nvSpPr>
          <p:spPr>
            <a:xfrm>
              <a:off x="4554928" y="1859088"/>
              <a:ext cx="647659" cy="3879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79CEB-AD36-A0CC-10E7-AEF3F871C7FF}"/>
              </a:ext>
            </a:extLst>
          </p:cNvPr>
          <p:cNvSpPr/>
          <p:nvPr/>
        </p:nvSpPr>
        <p:spPr>
          <a:xfrm>
            <a:off x="971600" y="1557812"/>
            <a:ext cx="647659" cy="387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B5A2B-106B-8426-841D-C52C8D80A122}"/>
                  </a:ext>
                </a:extLst>
              </p:cNvPr>
              <p:cNvSpPr txBox="1"/>
              <p:nvPr/>
            </p:nvSpPr>
            <p:spPr>
              <a:xfrm>
                <a:off x="5542534" y="1766305"/>
                <a:ext cx="3683551" cy="43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Hedge’s </a:t>
                </a:r>
                <a:r>
                  <a:rPr lang="en-US" sz="11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.88 (SE = 0.05, </a:t>
                </a:r>
                <a:r>
                  <a:rPr lang="en-US" sz="11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&lt; .001, 95% CI [.79, .97])</a:t>
                </a:r>
                <a:endParaRPr lang="en-US" sz="11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11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</a:t>
                </a:r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(166) = 1426.33, </a:t>
                </a:r>
                <a:r>
                  <a:rPr lang="en-US" sz="11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&lt; 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1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90.90%</a:t>
                </a:r>
                <a:endParaRPr lang="en-CN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B5A2B-106B-8426-841D-C52C8D80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34" y="1766305"/>
                <a:ext cx="3683551" cy="434734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879AB14-A60B-FAC3-B753-28B2D4B1CECB}"/>
              </a:ext>
            </a:extLst>
          </p:cNvPr>
          <p:cNvSpPr txBox="1"/>
          <p:nvPr/>
        </p:nvSpPr>
        <p:spPr>
          <a:xfrm>
            <a:off x="4572000" y="4497372"/>
            <a:ext cx="483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Liu, Hu, Hu, &amp; Sui, (2023), </a:t>
            </a:r>
            <a:r>
              <a:rPr lang="en-GB" sz="1200" i="1" dirty="0" err="1">
                <a:solidFill>
                  <a:srgbClr val="0A999E"/>
                </a:solidFill>
                <a:latin typeface="Times" pitchFamily="2" charset="0"/>
              </a:rPr>
              <a:t>PsyArXiv</a:t>
            </a:r>
            <a:endParaRPr lang="en-CN" sz="1200" i="1" dirty="0">
              <a:solidFill>
                <a:srgbClr val="0A999E"/>
              </a:solidFill>
              <a:latin typeface="Times" pitchFamily="2" charset="0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814EAAA2-297C-9D4F-017A-304C125AE330}"/>
              </a:ext>
            </a:extLst>
          </p:cNvPr>
          <p:cNvCxnSpPr>
            <a:cxnSpLocks/>
          </p:cNvCxnSpPr>
          <p:nvPr/>
        </p:nvCxnSpPr>
        <p:spPr bwMode="auto">
          <a:xfrm>
            <a:off x="4355976" y="1635646"/>
            <a:ext cx="0" cy="3230855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744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D271F5-2C6F-2146-B0EB-6CDAB87381E6}"/>
              </a:ext>
            </a:extLst>
          </p:cNvPr>
          <p:cNvSpPr txBox="1"/>
          <p:nvPr/>
        </p:nvSpPr>
        <p:spPr>
          <a:xfrm>
            <a:off x="459255" y="235735"/>
            <a:ext cx="7056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Variability in Quantifying SPE using</a:t>
            </a:r>
            <a:r>
              <a:rPr lang="zh-CN" altLang="en-US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SPMT</a:t>
            </a:r>
          </a:p>
        </p:txBody>
      </p: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458458BC-7217-07EA-4F3E-3D1899AD9843}"/>
              </a:ext>
            </a:extLst>
          </p:cNvPr>
          <p:cNvGrpSpPr/>
          <p:nvPr/>
        </p:nvGrpSpPr>
        <p:grpSpPr>
          <a:xfrm>
            <a:off x="786029" y="1516784"/>
            <a:ext cx="7332518" cy="2420724"/>
            <a:chOff x="551795" y="1058482"/>
            <a:chExt cx="7332518" cy="24207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469B6F-6B90-F74F-5EA4-8EF0B1A9DB9F}"/>
                </a:ext>
              </a:extLst>
            </p:cNvPr>
            <p:cNvSpPr txBox="1"/>
            <p:nvPr/>
          </p:nvSpPr>
          <p:spPr>
            <a:xfrm>
              <a:off x="3400811" y="1058482"/>
              <a:ext cx="1282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sz="1400" dirty="0">
                <a:solidFill>
                  <a:srgbClr val="006699"/>
                </a:solidFill>
                <a:latin typeface="Times" pitchFamily="2" charset="0"/>
              </a:endParaRPr>
            </a:p>
            <a:p>
              <a:r>
                <a:rPr lang="en-CN" sz="1400" dirty="0">
                  <a:solidFill>
                    <a:srgbClr val="006699"/>
                  </a:solidFill>
                  <a:latin typeface="Times" pitchFamily="2" charset="0"/>
                </a:rPr>
                <a:t>Reaction Time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7F0ED-9328-AC09-5FB2-E457126AE3E7}"/>
                </a:ext>
              </a:extLst>
            </p:cNvPr>
            <p:cNvSpPr txBox="1"/>
            <p:nvPr/>
          </p:nvSpPr>
          <p:spPr>
            <a:xfrm>
              <a:off x="3400811" y="2643758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>
                  <a:solidFill>
                    <a:srgbClr val="006699"/>
                  </a:solidFill>
                  <a:latin typeface="Times" pitchFamily="2" charset="0"/>
                </a:rPr>
                <a:t>Choice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FEA79F-E9CE-EE9C-A1F4-D38EFE3417CA}"/>
                </a:ext>
              </a:extLst>
            </p:cNvPr>
            <p:cNvSpPr txBox="1"/>
            <p:nvPr/>
          </p:nvSpPr>
          <p:spPr>
            <a:xfrm>
              <a:off x="5066666" y="2374041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>
                  <a:solidFill>
                    <a:srgbClr val="006699"/>
                  </a:solidFill>
                  <a:latin typeface="Times" pitchFamily="2" charset="0"/>
                </a:rPr>
                <a:t>Accuracy 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D63AC9-34C5-F6A4-6801-B9546B8AE71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3839402" y="1671700"/>
              <a:ext cx="779568" cy="454929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F01754-D4CE-0F23-7973-8511E6DB518C}"/>
                </a:ext>
              </a:extLst>
            </p:cNvPr>
            <p:cNvSpPr txBox="1"/>
            <p:nvPr/>
          </p:nvSpPr>
          <p:spPr>
            <a:xfrm>
              <a:off x="4618970" y="1972740"/>
              <a:ext cx="1269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>
                  <a:solidFill>
                    <a:srgbClr val="006699"/>
                  </a:solidFill>
                  <a:latin typeface="Times" pitchFamily="2" charset="0"/>
                </a:rPr>
                <a:t>v, z</a:t>
              </a:r>
              <a:r>
                <a:rPr lang="zh-CN" altLang="en-US" sz="1400" i="1" dirty="0">
                  <a:solidFill>
                    <a:srgbClr val="006699"/>
                  </a:solidFill>
                  <a:latin typeface="Times" pitchFamily="2" charset="0"/>
                </a:rPr>
                <a:t> </a:t>
              </a:r>
              <a:r>
                <a:rPr lang="en-US" altLang="zh-CN" sz="1400" dirty="0">
                  <a:solidFill>
                    <a:srgbClr val="006699"/>
                  </a:solidFill>
                  <a:latin typeface="Times" pitchFamily="2" charset="0"/>
                </a:rPr>
                <a:t>from DDM</a:t>
              </a:r>
              <a:endParaRPr lang="en-CN" sz="1400" dirty="0">
                <a:solidFill>
                  <a:srgbClr val="006699"/>
                </a:solidFill>
                <a:latin typeface="Times" pitchFamily="2" charset="0"/>
              </a:endParaRPr>
            </a:p>
          </p:txBody>
        </p:sp>
        <p:pic>
          <p:nvPicPr>
            <p:cNvPr id="39" name="Picture 38" descr="A diagram of a formal trial&#10;&#10;Description automatically generated">
              <a:extLst>
                <a:ext uri="{FF2B5EF4-FFF2-40B4-BE49-F238E27FC236}">
                  <a16:creationId xmlns:a16="http://schemas.microsoft.com/office/drawing/2014/main" id="{F5C51487-80A1-842C-63F9-26FFC7163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95" y="1242166"/>
              <a:ext cx="1915909" cy="199055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319A350-E02B-DA45-9715-0BE30A5F4C71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3748022" y="2210999"/>
              <a:ext cx="863423" cy="432759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40387-6FBF-50D2-22B0-D5A9951CA531}"/>
                </a:ext>
              </a:extLst>
            </p:cNvPr>
            <p:cNvSpPr txBox="1"/>
            <p:nvPr/>
          </p:nvSpPr>
          <p:spPr>
            <a:xfrm>
              <a:off x="5032355" y="3171429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>
                  <a:solidFill>
                    <a:srgbClr val="006699"/>
                  </a:solidFill>
                  <a:latin typeface="Times" pitchFamily="2" charset="0"/>
                </a:rPr>
                <a:t>d</a:t>
              </a:r>
              <a:r>
                <a:rPr lang="en-GB" sz="1400" dirty="0">
                  <a:solidFill>
                    <a:srgbClr val="006699"/>
                  </a:solidFill>
                  <a:latin typeface="Times" pitchFamily="2" charset="0"/>
                </a:rPr>
                <a:t>-prime from SDT</a:t>
              </a:r>
              <a:endParaRPr lang="en-CN" sz="1400" dirty="0">
                <a:solidFill>
                  <a:srgbClr val="006699"/>
                </a:solidFill>
                <a:latin typeface="Times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772F8C6-DD09-9C20-5A1B-79F8A911EB4E}"/>
                </a:ext>
              </a:extLst>
            </p:cNvPr>
            <p:cNvCxnSpPr>
              <a:cxnSpLocks/>
            </p:cNvCxnSpPr>
            <p:nvPr/>
          </p:nvCxnSpPr>
          <p:spPr>
            <a:xfrm>
              <a:off x="4920129" y="1541714"/>
              <a:ext cx="2028135" cy="547648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14B3EB5-13B9-8E66-D8DD-474F8FB0A32B}"/>
                </a:ext>
              </a:extLst>
            </p:cNvPr>
            <p:cNvCxnSpPr>
              <a:cxnSpLocks/>
              <a:stCxn id="23" idx="3"/>
              <a:endCxn id="56" idx="1"/>
            </p:cNvCxnSpPr>
            <p:nvPr/>
          </p:nvCxnSpPr>
          <p:spPr>
            <a:xfrm flipV="1">
              <a:off x="5985507" y="2113586"/>
              <a:ext cx="970282" cy="414344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4C4438-3F84-3258-2726-EAF0E0DA1939}"/>
                </a:ext>
              </a:extLst>
            </p:cNvPr>
            <p:cNvSpPr txBox="1"/>
            <p:nvPr/>
          </p:nvSpPr>
          <p:spPr>
            <a:xfrm>
              <a:off x="6955789" y="1959697"/>
              <a:ext cx="9285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>
                  <a:solidFill>
                    <a:srgbClr val="006699"/>
                  </a:solidFill>
                  <a:latin typeface="Times" pitchFamily="2" charset="0"/>
                </a:rPr>
                <a:t>Efficiency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121FCF1-A84D-0026-756E-31AC24074F8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4095232" y="2571750"/>
              <a:ext cx="999189" cy="225897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65595F-CE89-7373-568B-0A25D104BBCB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4239502" y="2967662"/>
              <a:ext cx="792853" cy="357656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7" name="Straight Connector 4096">
              <a:extLst>
                <a:ext uri="{FF2B5EF4-FFF2-40B4-BE49-F238E27FC236}">
                  <a16:creationId xmlns:a16="http://schemas.microsoft.com/office/drawing/2014/main" id="{A5EE6E64-270C-338A-3E9A-A8691E2EF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5899" y="1536372"/>
              <a:ext cx="1014912" cy="674627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00" name="Straight Connector 4099">
              <a:extLst>
                <a:ext uri="{FF2B5EF4-FFF2-40B4-BE49-F238E27FC236}">
                  <a16:creationId xmlns:a16="http://schemas.microsoft.com/office/drawing/2014/main" id="{72582266-BFF4-D2AD-C25C-2EE400EC570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385899" y="2193976"/>
              <a:ext cx="1014912" cy="603671"/>
            </a:xfrm>
            <a:prstGeom prst="line">
              <a:avLst/>
            </a:prstGeom>
            <a:solidFill>
              <a:srgbClr val="006699"/>
            </a:solidFill>
            <a:ln>
              <a:solidFill>
                <a:srgbClr val="0A999E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28" name="TextBox 4127">
            <a:extLst>
              <a:ext uri="{FF2B5EF4-FFF2-40B4-BE49-F238E27FC236}">
                <a16:creationId xmlns:a16="http://schemas.microsoft.com/office/drawing/2014/main" id="{3FEF1580-1335-690C-CD28-CCF5F45CB293}"/>
              </a:ext>
            </a:extLst>
          </p:cNvPr>
          <p:cNvSpPr txBox="1"/>
          <p:nvPr/>
        </p:nvSpPr>
        <p:spPr>
          <a:xfrm>
            <a:off x="459255" y="830963"/>
            <a:ext cx="7764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Variability in Indicators: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Two direct outcomes are generated</a:t>
            </a:r>
            <a:r>
              <a:rPr lang="zh-CN" altLang="en-US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A999E"/>
                </a:solidFill>
                <a:latin typeface="Times" pitchFamily="2" charset="0"/>
              </a:rPr>
              <a:t>from</a:t>
            </a:r>
            <a:r>
              <a:rPr lang="zh-CN" altLang="en-US" dirty="0">
                <a:solidFill>
                  <a:srgbClr val="0A999E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A999E"/>
                </a:solidFill>
                <a:latin typeface="Times" pitchFamily="2" charset="0"/>
              </a:rPr>
              <a:t>SPMT:</a:t>
            </a: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 Reaction Times (RT) and Choices. Several other indicators can be derived:</a:t>
            </a:r>
          </a:p>
        </p:txBody>
      </p:sp>
      <p:sp>
        <p:nvSpPr>
          <p:cNvPr id="4131" name="TextBox 4130">
            <a:extLst>
              <a:ext uri="{FF2B5EF4-FFF2-40B4-BE49-F238E27FC236}">
                <a16:creationId xmlns:a16="http://schemas.microsoft.com/office/drawing/2014/main" id="{7FD92DCC-7EE1-6950-9949-18A7491A324A}"/>
              </a:ext>
            </a:extLst>
          </p:cNvPr>
          <p:cNvSpPr txBox="1"/>
          <p:nvPr/>
        </p:nvSpPr>
        <p:spPr>
          <a:xfrm>
            <a:off x="1725121" y="4670234"/>
            <a:ext cx="59366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Times" pitchFamily="2" charset="0"/>
              </a:rPr>
              <a:t>Which way of quantifying SPE is the most reliable one(s)?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8C396-19F4-B641-895D-77D7AC900BA9}"/>
              </a:ext>
            </a:extLst>
          </p:cNvPr>
          <p:cNvSpPr txBox="1"/>
          <p:nvPr/>
        </p:nvSpPr>
        <p:spPr>
          <a:xfrm>
            <a:off x="459255" y="3795886"/>
            <a:ext cx="8240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Variability in Baseline: </a:t>
            </a:r>
          </a:p>
          <a:p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	“Close other” </a:t>
            </a:r>
            <a:r>
              <a:rPr lang="en-GB" sz="1400" dirty="0">
                <a:solidFill>
                  <a:srgbClr val="0A999E"/>
                </a:solidFill>
                <a:latin typeface="Times" pitchFamily="2" charset="0"/>
              </a:rPr>
              <a:t>(e.g., Friend)</a:t>
            </a: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, 		“Stranger”, </a:t>
            </a:r>
          </a:p>
          <a:p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	“Celebrity” </a:t>
            </a:r>
            <a:r>
              <a:rPr lang="en-GB" sz="1400" dirty="0">
                <a:solidFill>
                  <a:srgbClr val="0A999E"/>
                </a:solidFill>
                <a:latin typeface="Times" pitchFamily="2" charset="0"/>
              </a:rPr>
              <a:t>(e.g., “</a:t>
            </a:r>
            <a:r>
              <a:rPr lang="zh-CN" altLang="en-US" sz="1400" dirty="0">
                <a:solidFill>
                  <a:srgbClr val="0A999E"/>
                </a:solidFill>
                <a:latin typeface="Times" pitchFamily="2" charset="0"/>
              </a:rPr>
              <a:t>鲁迅</a:t>
            </a:r>
            <a:r>
              <a:rPr lang="en-GB" sz="1400" dirty="0">
                <a:solidFill>
                  <a:srgbClr val="0A999E"/>
                </a:solidFill>
                <a:latin typeface="Times" pitchFamily="2" charset="0"/>
              </a:rPr>
              <a:t>”)</a:t>
            </a: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 		 “Non-person” </a:t>
            </a:r>
            <a:r>
              <a:rPr lang="en-GB" sz="1400" dirty="0">
                <a:solidFill>
                  <a:srgbClr val="0A999E"/>
                </a:solidFill>
                <a:latin typeface="Times" pitchFamily="2" charset="0"/>
              </a:rPr>
              <a:t>(e.g., None). </a:t>
            </a:r>
            <a:endParaRPr lang="en-GB" dirty="0">
              <a:solidFill>
                <a:srgbClr val="0A999E"/>
              </a:solidFill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GB" dirty="0">
              <a:solidFill>
                <a:srgbClr val="0A999E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552" y="263488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Reliability Paradox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660232" y="3633871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85B1C-236C-79F3-605B-35CC116E7BC9}"/>
              </a:ext>
            </a:extLst>
          </p:cNvPr>
          <p:cNvSpPr txBox="1"/>
          <p:nvPr/>
        </p:nvSpPr>
        <p:spPr>
          <a:xfrm>
            <a:off x="539552" y="896183"/>
            <a:ext cx="784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N" dirty="0">
                <a:solidFill>
                  <a:srgbClr val="006699"/>
                </a:solidFill>
                <a:latin typeface="Times" pitchFamily="2" charset="0"/>
              </a:rPr>
              <a:t>“Two </a:t>
            </a: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Disciplines</a:t>
            </a:r>
            <a:r>
              <a:rPr lang="en-CN" dirty="0">
                <a:solidFill>
                  <a:srgbClr val="006699"/>
                </a:solidFill>
                <a:latin typeface="Times" pitchFamily="2" charset="0"/>
              </a:rPr>
              <a:t> of Scientific Psychology” (</a:t>
            </a: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Cronbach,1957)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Correlational Psychology -&gt; Self-Report Questionnaires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Strong focus on reliability, psychometric thresholds for what makes a </a:t>
            </a:r>
            <a:r>
              <a:rPr lang="en-GB" b="1" dirty="0">
                <a:solidFill>
                  <a:srgbClr val="0A999E"/>
                </a:solidFill>
                <a:latin typeface="Times" pitchFamily="2" charset="0"/>
              </a:rPr>
              <a:t>“good” scale</a:t>
            </a: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A scale is good if it could consistently and dependably producing consistent results for the same person across sessions or times. </a:t>
            </a:r>
          </a:p>
          <a:p>
            <a:pPr lvl="1"/>
            <a:endParaRPr lang="en-GB" dirty="0">
              <a:solidFill>
                <a:srgbClr val="006699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6699"/>
                </a:solidFill>
                <a:latin typeface="Times" pitchFamily="2" charset="0"/>
              </a:rPr>
              <a:t>Experimental Psychology -&gt; Behavioural Tasks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Strong focus on the </a:t>
            </a:r>
            <a:r>
              <a:rPr lang="en-GB" b="1" dirty="0">
                <a:solidFill>
                  <a:srgbClr val="0A999E"/>
                </a:solidFill>
                <a:latin typeface="Times" pitchFamily="2" charset="0"/>
              </a:rPr>
              <a:t>“robustness of the experimental effects”</a:t>
            </a: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.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0A999E"/>
                </a:solidFill>
                <a:latin typeface="Times" pitchFamily="2" charset="0"/>
              </a:rPr>
              <a:t>A cognitive task is robust if it could consistently produces the same effect at the group level across various independent samples.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8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552" y="267494"/>
            <a:ext cx="722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Reliability Paradox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B1C-236C-79F3-605B-35CC116E7BC9}"/>
              </a:ext>
            </a:extLst>
          </p:cNvPr>
          <p:cNvSpPr txBox="1"/>
          <p:nvPr/>
        </p:nvSpPr>
        <p:spPr>
          <a:xfrm>
            <a:off x="539552" y="828137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</a:rPr>
              <a:t>While cognitive tasks yield consistent experimental effects, they do not exhibit the same reliability when assessing individual differences (</a:t>
            </a:r>
            <a:r>
              <a:rPr lang="en-US" altLang="zh-CN" dirty="0" err="1">
                <a:solidFill>
                  <a:srgbClr val="006699"/>
                </a:solidFill>
                <a:latin typeface="Times New Roman" panose="02020603050405020304" pitchFamily="18" charset="0"/>
              </a:rPr>
              <a:t>Logie</a:t>
            </a: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</a:rPr>
              <a:t> et al., 1996).</a:t>
            </a:r>
            <a:endParaRPr lang="en-GB" dirty="0">
              <a:solidFill>
                <a:srgbClr val="006699"/>
              </a:solidFill>
              <a:latin typeface="Times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dirty="0">
              <a:solidFill>
                <a:srgbClr val="006699"/>
              </a:solidFill>
              <a:latin typeface="Times" pitchFamily="2" charset="0"/>
            </a:endParaRPr>
          </a:p>
        </p:txBody>
      </p:sp>
      <p:pic>
        <p:nvPicPr>
          <p:cNvPr id="4" name="Picture 3" descr="A table of text with numbers&#10;&#10;Description automatically generated">
            <a:extLst>
              <a:ext uri="{FF2B5EF4-FFF2-40B4-BE49-F238E27FC236}">
                <a16:creationId xmlns:a16="http://schemas.microsoft.com/office/drawing/2014/main" id="{184E58F4-0D4B-0769-CE2F-E36D9E041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9" r="17517" b="22980"/>
          <a:stretch/>
        </p:blipFill>
        <p:spPr>
          <a:xfrm>
            <a:off x="633825" y="1564110"/>
            <a:ext cx="3897592" cy="2946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9608B-B3E0-09BA-56CA-0881545D0544}"/>
              </a:ext>
            </a:extLst>
          </p:cNvPr>
          <p:cNvSpPr txBox="1"/>
          <p:nvPr/>
        </p:nvSpPr>
        <p:spPr>
          <a:xfrm>
            <a:off x="1692863" y="4538032"/>
            <a:ext cx="18710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Hedge et al., (2018), </a:t>
            </a:r>
            <a:r>
              <a:rPr lang="en-GB" sz="1200" i="1" dirty="0">
                <a:solidFill>
                  <a:srgbClr val="0A999E"/>
                </a:solidFill>
                <a:latin typeface="Times" pitchFamily="2" charset="0"/>
              </a:rPr>
              <a:t>BRM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</a:t>
            </a:r>
          </a:p>
          <a:p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47E0A-1B3D-6821-B4F9-2C2E649B9EF0}"/>
              </a:ext>
            </a:extLst>
          </p:cNvPr>
          <p:cNvSpPr txBox="1"/>
          <p:nvPr/>
        </p:nvSpPr>
        <p:spPr>
          <a:xfrm>
            <a:off x="5800560" y="4589502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0A999E"/>
                </a:solidFill>
                <a:latin typeface="Times" pitchFamily="2" charset="0"/>
              </a:rPr>
              <a:t>Enkavi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et al., (2019), </a:t>
            </a:r>
            <a:r>
              <a:rPr lang="en-GB" sz="1200" i="1" dirty="0">
                <a:solidFill>
                  <a:srgbClr val="0A999E"/>
                </a:solidFill>
                <a:latin typeface="Times" pitchFamily="2" charset="0"/>
              </a:rPr>
              <a:t>PNAS</a:t>
            </a:r>
            <a:r>
              <a:rPr lang="en-GB" sz="1200" dirty="0">
                <a:solidFill>
                  <a:srgbClr val="0A999E"/>
                </a:solidFill>
                <a:latin typeface="Times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27DE3-DED9-AA31-FF1C-EE40156CF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988" y="1928986"/>
            <a:ext cx="3898900" cy="2527300"/>
          </a:xfrm>
          <a:prstGeom prst="rect">
            <a:avLst/>
          </a:prstGeom>
        </p:spPr>
      </p:pic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CCC1E971-DA04-89F2-656B-5FBBF3CDD213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635646"/>
            <a:ext cx="0" cy="3230855"/>
          </a:xfrm>
          <a:prstGeom prst="line">
            <a:avLst/>
          </a:prstGeom>
          <a:noFill/>
          <a:ln w="12700" cap="flat" cmpd="sng" algn="ctr">
            <a:solidFill>
              <a:srgbClr val="006699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933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11560" y="339502"/>
            <a:ext cx="7222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Why is it  Crucial to Pay Attention to the Reliability of SPMT?</a:t>
            </a:r>
            <a:endParaRPr lang="en-US" altLang="zh-CN" sz="2800" b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图片 1" descr="img_v2_3b4d54cf-2cce-4d3d-b52e-eddd298d12d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6804660" y="3651885"/>
            <a:ext cx="2852420" cy="160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F0F08377-B990-2F5B-E99C-558D6EBEE4D5}"/>
              </a:ext>
            </a:extLst>
          </p:cNvPr>
          <p:cNvSpPr txBox="1"/>
          <p:nvPr/>
        </p:nvSpPr>
        <p:spPr>
          <a:xfrm>
            <a:off x="611560" y="1462936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</a:rPr>
              <a:t>While SPMT is widely used for investigating the SPE mechanism, there's a lack of attention to its reliability (Parsons et al., 2019; </a:t>
            </a:r>
            <a:r>
              <a:rPr lang="en-US" altLang="zh-CN" dirty="0" err="1">
                <a:solidFill>
                  <a:srgbClr val="006699"/>
                </a:solidFill>
                <a:latin typeface="Times New Roman" panose="02020603050405020304" pitchFamily="18" charset="0"/>
              </a:rPr>
              <a:t>Zorowitz</a:t>
            </a: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</a:rPr>
              <a:t> &amp; Niv, 2023).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dirty="0">
              <a:solidFill>
                <a:srgbClr val="006699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06699"/>
                </a:solidFill>
                <a:latin typeface="Times New Roman" panose="02020603050405020304" pitchFamily="18" charset="0"/>
              </a:rPr>
              <a:t>SPMT is increasingly being used to measure individual differences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0A999E"/>
                </a:solidFill>
                <a:latin typeface="Times New Roman" panose="02020603050405020304" pitchFamily="18" charset="0"/>
              </a:rPr>
              <a:t>Psychiatry (Liu et al., 2022)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rgbClr val="0A999E"/>
                </a:solidFill>
                <a:latin typeface="Times" pitchFamily="2" charset="0"/>
              </a:rPr>
              <a:t>Brain imaging </a:t>
            </a:r>
            <a:r>
              <a:rPr lang="en-US" dirty="0">
                <a:solidFill>
                  <a:srgbClr val="0A999E"/>
                </a:solidFill>
                <a:latin typeface="Times New Roman" panose="02020603050405020304" pitchFamily="18" charset="0"/>
              </a:rPr>
              <a:t>studies (</a:t>
            </a:r>
            <a:r>
              <a:rPr lang="en-GB" dirty="0">
                <a:solidFill>
                  <a:srgbClr val="0A999E"/>
                </a:solidFill>
                <a:latin typeface="Times New Roman" panose="02020603050405020304" pitchFamily="18" charset="0"/>
              </a:rPr>
              <a:t>Zhang et al., 2023</a:t>
            </a:r>
            <a:r>
              <a:rPr lang="en-US" dirty="0">
                <a:solidFill>
                  <a:srgbClr val="0A999E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A999E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6699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13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62afa97-1eaa-4c40-b4dd-3c8ea91ccc0d"/>
  <p:tag name="COMMONDATA" val="eyJoZGlkIjoiOTlmYmUzYWM4NTJhMTA0N2RjNGY1NzhlYTViNjJl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1721</Words>
  <Application>Microsoft Macintosh PowerPoint</Application>
  <PresentationFormat>On-screen Show (16:9)</PresentationFormat>
  <Paragraphs>285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方正粗黑宋简体</vt:lpstr>
      <vt:lpstr>Arial</vt:lpstr>
      <vt:lpstr>Cambria Math</vt:lpstr>
      <vt:lpstr>Times</vt:lpstr>
      <vt:lpstr>Times New Roman</vt:lpstr>
      <vt:lpstr>Wingdings</vt:lpstr>
      <vt:lpstr>默认设计模板</vt:lpstr>
      <vt:lpstr>1_默认设计模板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Zheng Liu</cp:lastModifiedBy>
  <cp:revision>95</cp:revision>
  <dcterms:created xsi:type="dcterms:W3CDTF">2023-03-29T07:06:00Z</dcterms:created>
  <dcterms:modified xsi:type="dcterms:W3CDTF">2023-10-07T04:39:18Z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6A16523F21E043AD805CA4939EC288BE_12</vt:lpwstr>
  </property>
</Properties>
</file>